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81" r:id="rId3"/>
    <p:sldId id="292" r:id="rId4"/>
    <p:sldId id="283" r:id="rId5"/>
    <p:sldId id="293" r:id="rId6"/>
    <p:sldId id="294" r:id="rId7"/>
    <p:sldId id="295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C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0A8E-4A3A-4E9B-BF68-EA7B01F500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2B5E9-0E21-4556-AE83-3D356E06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DC515-C39C-475F-A674-78CF384D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513" y="656821"/>
            <a:ext cx="7817476" cy="2833353"/>
          </a:xfrm>
        </p:spPr>
        <p:txBody>
          <a:bodyPr anchor="b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D75CCD-F209-47C3-AD74-B121ABEC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075" y="4224269"/>
            <a:ext cx="8710411" cy="1561563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DDC02-F6AA-4986-B265-56E7DA50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86962-D7F9-4E46-8D9F-632D1FA7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E32FF-42D0-49FA-858A-C91313A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155965-AFF9-4D08-BA8C-3B0F3E4628CD}"/>
              </a:ext>
            </a:extLst>
          </p:cNvPr>
          <p:cNvSpPr/>
          <p:nvPr userDrawn="1"/>
        </p:nvSpPr>
        <p:spPr>
          <a:xfrm>
            <a:off x="289998" y="202866"/>
            <a:ext cx="3818562" cy="340083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СИСТЕМЫ СОЦИАЛЬНОЙ ЗАЩИТЫ ОРЕНБУРГСКОЙ ОБЛАСТИ»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09" y="2037670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92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B7B97-C205-43B6-9245-8ADE18E5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5E65D-BBF0-457B-BE31-B7E76A01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DF6A9-049D-41E7-8ECF-65C4324F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E7704-673D-4A1B-9339-2EA1B3E2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37616-1009-4A1E-BCB5-6AD8F4E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096D00-332A-4985-B5BA-E4D2ABB4A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B1AD1-9E14-455E-ACC9-41C5266A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7E0D8-8B35-485D-A50A-4D7B1892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73E80-61FE-46A0-8321-5893FBBB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11F74-907E-4024-A33C-866226A9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6BEC-3C08-4D3A-83AD-7654BDE8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09" y="592428"/>
            <a:ext cx="8846713" cy="1094704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C9CE0-7198-4540-B63F-89EF349D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40DB0-78C7-40CB-B3BC-19D2C0B1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21F22-FDB5-4B42-93D6-FBDCAD4C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C4A6-7916-454E-B074-5D961C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41687-7788-4192-92BE-E8A0D567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F3CE4-8A74-4AA7-A2EB-079E9062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4F042-84E7-4A5D-BC5C-532A853A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89DFD-1882-4D22-94D4-373116AC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98564-5D8D-4F99-AA97-39D8BF08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361C-A0C3-4DD2-B5CC-09C24A82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B5EAC-1A87-4E3E-952F-084844370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E955F-C089-43F9-B0DF-7B29B755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6A8CE-25F4-4D1D-B092-F062ABE0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601AE-0274-4A56-B797-11BAC2B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25A3E-55E9-4125-A9DC-079D5A43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4CCC9-11BD-4480-B553-B9B4CA38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301912-A924-4D35-B39A-7C65A126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4E6BF-55ED-4A05-8DB4-125B87B30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6D9885-D78F-4546-8A8B-6EFB9E183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C33183-ECDA-41F8-8098-8F21D9A85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06BE35-9BE5-4233-BE3B-38FB574E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8C16BD-9A62-4800-84AE-1541C6A7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F7B874-6E87-495F-8EB3-E0B8983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9DF5C-15E9-422F-A0FB-F5BDF2DC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8C8F1B-93FF-4AAD-B6E7-32E5C9FE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80A155-4403-4B10-9309-CFE824B4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9E6A27-A4F8-44B6-B4F2-3F5A517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1004E-2A9D-49AF-9AE3-66C4CB96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B27C1-2EF4-4400-8085-F5BC18B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A1EEE-5274-4285-99E8-03C6311F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4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8242-D2A6-42EC-83C2-25B4D038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57C60-9F70-43CF-BC72-8A7B0AE1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84FE32-D0E4-49A1-B335-161E9D8A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C933F-4B66-4B3C-8161-1904108C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941C9-46C1-40F6-A798-2E291398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09D44-6EF6-468C-AB34-180A1AD8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0A80-C0FE-4E40-83A8-46DC3128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4CD38-96D1-490B-A1DF-6459EA8CD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71FF8-8F35-473E-8AD8-29B15EBD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51B96-20FE-4F81-A14E-69454CD9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96EC8-84A1-43EA-8CC9-CBE08738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D6A857-0C3C-4B27-B515-4EDC15A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22F0E-9EE8-4AE1-A8C7-2E276889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FB6D5-DBE0-47D0-B5B6-7D975F6FA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8CACA-EC05-45F5-BAD6-25534D0F2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C5F5-AF7A-4861-A040-90687EA0683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972C7-CCA9-4E1A-81E2-DAF3A7F5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03551-9C1F-4A85-8A54-7A83A0CD6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23EF2-EC89-49A3-B247-2502C349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7254" y="778741"/>
            <a:ext cx="6705599" cy="20962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«Система долговременного ухода»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3281AB-E964-465D-BE8C-3A6D88EA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492" y="2743049"/>
            <a:ext cx="7603662" cy="20962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Технические </a:t>
            </a:r>
            <a:r>
              <a:rPr lang="ru-RU" sz="2800" dirty="0" smtClean="0">
                <a:latin typeface="Arial Narrow" pitchFamily="34" charset="0"/>
              </a:rPr>
              <a:t>средства реабилитации для людей, полностью или частично утративших способность к самообслуживанию, самостоятельному передвижению, ориентировки в пространстве, обучению и трудовой деятельности</a:t>
            </a:r>
            <a:r>
              <a:rPr lang="ru-RU" sz="2800" dirty="0" smtClean="0">
                <a:latin typeface="Arial Narrow" pitchFamily="34" charset="0"/>
              </a:rPr>
              <a:t>. Применение ТС.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3200" dirty="0" smtClean="0">
              <a:latin typeface="Arial Narrow" pitchFamily="34" charset="0"/>
            </a:endParaRPr>
          </a:p>
          <a:p>
            <a:endParaRPr lang="ru-RU" sz="3200" dirty="0" smtClean="0"/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4053" y="6307461"/>
            <a:ext cx="932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Преподаватель: Казакова Олеся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69887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2267" y="3879508"/>
          <a:ext cx="10823917" cy="257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1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7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75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Данный вид одежды для инвалидов помогает облегчить надевание и снятие предметов гардероба и позволяет дольше находиться во вспомогательных средствах передвижения без дискомфорта.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Увеличенная задняя часть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Передняя половина изделия крепится молниями на боковых швах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Пояс  на резинке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Застежка на пуговицу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Увеличенная высота среднего шва на задней части одежды 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https://orto-amm.ru/images/upload/sites/site_id_7708/products/%7B505D624E-8FAB-7214-3C0C-6A099AF55A0A%7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77" y="1881478"/>
            <a:ext cx="2313657" cy="181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02855" y="1771581"/>
            <a:ext cx="76950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 Narrow" pitchFamily="34" charset="0"/>
              </a:rPr>
              <a:t>Специальная одежда для инвалидов - одежда, сконструированная и изготовленная с учетом функциональных возможностей и потребностей инвалида. Специальная одежда включает комплекты одежды (верхней, нательной) на все сезоны года для всех половозрастных групп.</a:t>
            </a:r>
          </a:p>
          <a:p>
            <a:endParaRPr lang="ru-RU" dirty="0"/>
          </a:p>
        </p:txBody>
      </p:sp>
      <p:pic>
        <p:nvPicPr>
          <p:cNvPr id="8" name="Рисунок 7" descr="https://images.satom.ru/i3/firms/28/254/254767/pic_fa20883bb3187ad_1024x3000.web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535" y="3938954"/>
            <a:ext cx="2124222" cy="247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Глазные протезы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2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Виды глазных протезов: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Искусственный глаз - имитирует глазное яблоко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Глазной протез установленный на имплантат,  замещающий глазное яблоко после его удаления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Косметический тонкостенный глазной протез-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img-fotki.yandex.ru/get/4137/163146787.165/0_9893c_43b2b762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48" y="1765234"/>
            <a:ext cx="2765067" cy="258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23359" y="1617785"/>
            <a:ext cx="71041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Глазной протез имеет косметическое и лечебно-профилактическое значение: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ащищает полость и поддерживает ее форму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охраняет тонус и правильность положения век</a:t>
            </a:r>
            <a:endParaRPr lang="ru-RU" sz="20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держивает в правильном положении слезные точки</a:t>
            </a:r>
            <a:endParaRPr lang="ru-RU" sz="20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охраняет мимику лица</a:t>
            </a:r>
            <a:endParaRPr lang="ru-RU" sz="20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 детей препятствует отставанию в росте костных стенок орбиты</a:t>
            </a:r>
            <a:endParaRPr lang="ru-RU" sz="20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После удаления глаза протез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защищает глазную полость от раздражающего действия окружающей среды.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862" y="1642745"/>
            <a:ext cx="10515600" cy="4518904"/>
          </a:xfrm>
        </p:spPr>
        <p:txBody>
          <a:bodyPr>
            <a:normAutofit/>
          </a:bodyPr>
          <a:lstStyle/>
          <a:p>
            <a:pPr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Виды глазных протезов:</a:t>
            </a:r>
          </a:p>
          <a:p>
            <a:pPr marL="51435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Стеклянные или пластмассовые</a:t>
            </a:r>
          </a:p>
          <a:p>
            <a:pPr marL="51435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Массового изготовления или индивидуальные</a:t>
            </a:r>
          </a:p>
          <a:p>
            <a:pPr marL="51435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Постоянные, промежуточные и послеоперационные</a:t>
            </a:r>
          </a:p>
          <a:p>
            <a:pPr marL="514350" indent="45720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51435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Принципы протезирования: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Быть безвредны для пациента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Плотно прилегать к тканям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Иметь равномерное распределение давления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По-возможности иметь максимальную подвижность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Совпадать размером и цветом с радужной оболочкой, зрачком и склерой другого глаза.</a:t>
            </a:r>
          </a:p>
          <a:p>
            <a:pPr marL="51435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Слуховые аппараты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Слуховой аппарат - электроакустическое устройство, носимое человеком и предназначенное для компенсации ослабленного слуха.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Типы слуховых аппаратов:</a:t>
            </a:r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2000" dirty="0" smtClean="0">
                <a:latin typeface="Arial Narrow" pitchFamily="34" charset="0"/>
              </a:rPr>
              <a:t>Заушный слуховой аппарат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                         </a:t>
            </a:r>
            <a:r>
              <a:rPr lang="ru-RU" sz="2000" dirty="0" smtClean="0">
                <a:latin typeface="Arial Narrow" pitchFamily="34" charset="0"/>
              </a:rPr>
              <a:t>Внутриушный слуховой аппарат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                                                       </a:t>
            </a:r>
            <a:r>
              <a:rPr lang="ru-RU" sz="2000" dirty="0" smtClean="0">
                <a:latin typeface="Arial Narrow" pitchFamily="34" charset="0"/>
              </a:rPr>
              <a:t>Внутриканальный слуховой аппарат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                                                                                                                                               Карманный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                                                                                                                                               слуховой аппарат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 descr="https://we-mart.com/content/uploads/images/5867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067" y="3090881"/>
            <a:ext cx="1683929" cy="135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www.meleon.ru/upload/iblock/21f/13562931_w640_h640_dsc_72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54216" y="3661316"/>
            <a:ext cx="1772529" cy="131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prestoncrafthearing.com/wp-content/uploads/2021/01/silk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760" y="4051495"/>
            <a:ext cx="1885071" cy="140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slyhapparat.ru/wa-data/public/shop/products/00/41/4100/images/5111/5111.97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1997" y="4597879"/>
            <a:ext cx="1794715" cy="143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Специальное тренажерное и спортивное 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Тренажеры для инвалидов – один из способов вернуть человека к нормальной жизни.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                                         Велотренажеры и </a:t>
            </a:r>
            <a:r>
              <a:rPr lang="ru-RU" sz="2400" dirty="0" err="1" smtClean="0">
                <a:latin typeface="Arial Narrow" pitchFamily="34" charset="0"/>
              </a:rPr>
              <a:t>минивелотренажеры</a:t>
            </a:r>
            <a:endParaRPr lang="ru-RU" sz="2400" dirty="0" smtClean="0">
              <a:latin typeface="Arial Narrow" pitchFamily="34" charset="0"/>
            </a:endParaRPr>
          </a:p>
          <a:p>
            <a:pPr>
              <a:buNone/>
            </a:pPr>
            <a:endParaRPr lang="ru-RU" sz="2400" dirty="0" smtClean="0">
              <a:latin typeface="Arial Narrow" pitchFamily="34" charset="0"/>
            </a:endParaRPr>
          </a:p>
          <a:p>
            <a:pPr>
              <a:buNone/>
            </a:pPr>
            <a:endParaRPr lang="ru-RU" sz="2400" dirty="0" smtClean="0">
              <a:latin typeface="Arial Narrow" pitchFamily="34" charset="0"/>
            </a:endParaRPr>
          </a:p>
          <a:p>
            <a:pPr>
              <a:buNone/>
            </a:pPr>
            <a:endParaRPr lang="ru-RU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                 Беговые дорожки</a:t>
            </a:r>
          </a:p>
          <a:p>
            <a:pPr algn="ctr"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Рисунок 3" descr="https://www.e-kislorod.ru/upload/iblock/a40/a403f685e59f6290fa1c5445d4ad06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67" y="2465031"/>
            <a:ext cx="1864201" cy="189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ae04.alicdn.com/kf/S66dfa265b3ed44709fa922bcaf130185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090" y="2475915"/>
            <a:ext cx="1914056" cy="189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marketsporta.ru/image/cache/catalog/AMF/091f012c1ec1d18f6b31d41db699a422-1000x1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6542" y="4135901"/>
            <a:ext cx="2053882" cy="1758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ml.com.ua/wp-content/uploads/2017/08/product-hodba-therap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1306" y="4135903"/>
            <a:ext cx="2053882" cy="177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34067"/>
            <a:ext cx="10515600" cy="454289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>
              <a:buNone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ВНИМАНИЕ !</a:t>
            </a: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Виды ТСР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6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Любое ТСР должно быть: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Безопасным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Функциональным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Комфортным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Подобраны индивидуально</a:t>
            </a:r>
          </a:p>
          <a:p>
            <a:pPr>
              <a:buFont typeface="Wingdings" pitchFamily="2" charset="2"/>
              <a:buChar char="Ø"/>
            </a:pPr>
            <a:endParaRPr lang="ru-RU" sz="2600" dirty="0" smtClean="0">
              <a:latin typeface="Arial Narrow" pitchFamily="34" charset="0"/>
            </a:endParaRPr>
          </a:p>
          <a:p>
            <a:pPr indent="2286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7030A0"/>
                </a:solidFill>
                <a:latin typeface="Arial Narrow" pitchFamily="34" charset="0"/>
              </a:rPr>
              <a:t>Определение потребности инвалида в технических средств реабилитации и осуществляется специалистами МСЭ и формируется в виде соответствующих рекомендаций в ИПРА</a:t>
            </a:r>
            <a:endParaRPr lang="ru-RU" sz="26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Виды технических средств реабилитации:</a:t>
            </a:r>
          </a:p>
          <a:p>
            <a:pPr algn="ctr"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Специальные средства для самообслуживания;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Специальные средства для ухода;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Специальные средства для ориентирования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Специальные средства для обучения, образования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Протезные изделия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422031"/>
            <a:ext cx="2715064" cy="141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Основные правила подбора и использования ТРС для восстановления способности к передвижению</a:t>
            </a:r>
            <a:br>
              <a:rPr lang="ru-RU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 Narrow" pitchFamily="34" charset="0"/>
              </a:rPr>
              <a:t>Применение правильно подобранных технических средств реабилитации и связанных с ними реабилитационных технологий способствуют максимальной реализации реабилитационного потенциала человека с ограниченными возможностями здоровья, обеспечивают компенсацию или устранение стойких ограничений жизнедеятельности, в частности восстановление способности к передвижению и социальной адаптации.</a:t>
            </a: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ТСР: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Безопасность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Функциональность и простота в обслуживании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Комфорт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Индивидуальность подбора технических средств </a:t>
            </a:r>
            <a:endParaRPr lang="ru-RU" sz="2200" dirty="0">
              <a:latin typeface="Arial Narrow" pitchFamily="34" charset="0"/>
            </a:endParaRPr>
          </a:p>
        </p:txBody>
      </p:sp>
      <p:pic>
        <p:nvPicPr>
          <p:cNvPr id="4" name="Рисунок 3" descr="https://schastietut.ru/thumb/2/q7SZ_DjytKYUUWcVAGbINg/1000r/d/embed_ass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198" y="3460652"/>
            <a:ext cx="3263705" cy="2518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050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Специальные средства для 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ориентирования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0526" cy="4351338"/>
          </a:xfrm>
        </p:spPr>
        <p:txBody>
          <a:bodyPr/>
          <a:lstStyle/>
          <a:p>
            <a:r>
              <a:rPr lang="ru-RU" sz="2400" dirty="0" err="1" smtClean="0">
                <a:latin typeface="Arial Narrow" pitchFamily="34" charset="0"/>
              </a:rPr>
              <a:t>Тифлотехнические</a:t>
            </a:r>
            <a:r>
              <a:rPr lang="ru-RU" sz="2400" dirty="0" smtClean="0">
                <a:latin typeface="Arial Narrow" pitchFamily="34" charset="0"/>
              </a:rPr>
              <a:t> средства реабилитации для слепых и слабовидящих - совокупность специальных средств и приспособлений, позволяющих осуществлять компенсацию выраженных нарушений функций органа зрения и способствующих активному приспособлению человека к окружающей среде.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Белая тактильная трость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                 Собака-проводник с комплектом снаряжения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                                                  Аудиокнига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                                                                              </a:t>
            </a:r>
            <a:r>
              <a:rPr lang="ru-RU" sz="2400" dirty="0" err="1" smtClean="0">
                <a:solidFill>
                  <a:srgbClr val="7030A0"/>
                </a:solidFill>
                <a:latin typeface="Arial Narrow" pitchFamily="34" charset="0"/>
              </a:rPr>
              <a:t>Тифлофлешплеер</a:t>
            </a:r>
            <a:endParaRPr lang="ru-RU" sz="2400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https://cdn1.ozone.ru/s3/multimedia-d/62630704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827" y="3348113"/>
            <a:ext cx="1651185" cy="1336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adonius.club/uploads/posts/2022-06/1656159204_59-adonius-club-p-labrador-povodir-sobaki-krasivo-foto-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638" y="3812343"/>
            <a:ext cx="1702190" cy="1364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img.7dach.ru/image/1200/03/69/46/2018/05/15/d5a8ac-nomar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908" y="4276580"/>
            <a:ext cx="1624074" cy="115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dostupsreda.ru/media/images/products/photo/dtbp-202_b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6045" y="4738156"/>
            <a:ext cx="1406767" cy="118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09" y="592428"/>
            <a:ext cx="8846713" cy="884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Трость опорная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55917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          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                                                                                  Виды: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                                                                                 </a:t>
            </a:r>
            <a:r>
              <a:rPr lang="ru-RU" sz="2200" dirty="0" smtClean="0">
                <a:latin typeface="Arial Narrow" pitchFamily="34" charset="0"/>
              </a:rPr>
              <a:t>Телескопическая трость</a:t>
            </a:r>
          </a:p>
          <a:p>
            <a:pPr>
              <a:buNone/>
            </a:pPr>
            <a:r>
              <a:rPr lang="ru-RU" sz="2200" dirty="0" smtClean="0">
                <a:latin typeface="Arial Narrow" pitchFamily="34" charset="0"/>
              </a:rPr>
              <a:t>                                                                                                             Складная трость</a:t>
            </a:r>
          </a:p>
          <a:p>
            <a:pPr>
              <a:buNone/>
            </a:pPr>
            <a:r>
              <a:rPr lang="ru-RU" sz="2200" dirty="0" smtClean="0">
                <a:latin typeface="Arial Narrow" pitchFamily="34" charset="0"/>
              </a:rPr>
              <a:t>                                                                                                             Трость опорная с устройством</a:t>
            </a:r>
          </a:p>
          <a:p>
            <a:pPr>
              <a:buNone/>
            </a:pPr>
            <a:r>
              <a:rPr lang="ru-RU" sz="2200" dirty="0" smtClean="0">
                <a:latin typeface="Arial Narrow" pitchFamily="34" charset="0"/>
              </a:rPr>
              <a:t>                                                                                                             против скольжения</a:t>
            </a:r>
          </a:p>
          <a:p>
            <a:pPr>
              <a:buNone/>
            </a:pPr>
            <a:r>
              <a:rPr lang="ru-RU" sz="2200" dirty="0" smtClean="0">
                <a:latin typeface="Arial Narrow" pitchFamily="34" charset="0"/>
              </a:rPr>
              <a:t>                                                                                                             Трость </a:t>
            </a:r>
            <a:r>
              <a:rPr lang="ru-RU" sz="2200" dirty="0" err="1" smtClean="0">
                <a:latin typeface="Arial Narrow" pitchFamily="34" charset="0"/>
              </a:rPr>
              <a:t>трехопорная</a:t>
            </a:r>
            <a:endParaRPr lang="ru-RU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Arial Narrow" pitchFamily="34" charset="0"/>
              </a:rPr>
              <a:t>                                                                                                             Трость </a:t>
            </a:r>
            <a:r>
              <a:rPr lang="ru-RU" sz="2200" dirty="0" err="1" smtClean="0">
                <a:latin typeface="Arial Narrow" pitchFamily="34" charset="0"/>
              </a:rPr>
              <a:t>четырехопорная</a:t>
            </a:r>
            <a:endParaRPr lang="ru-RU" sz="2200" dirty="0">
              <a:latin typeface="Arial Narrow" pitchFamily="34" charset="0"/>
            </a:endParaRPr>
          </a:p>
        </p:txBody>
      </p:sp>
      <p:pic>
        <p:nvPicPr>
          <p:cNvPr id="5" name="Рисунок 4" descr="http://voi.omsk.su/wp-content/uploads/2013/01/pravila_podbora_t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407" y="2532184"/>
            <a:ext cx="6499274" cy="388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82019" y="1659040"/>
            <a:ext cx="9228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Основная функция трости — обеспечить человеку комфортное передвижение с равномерным перенесением нагрузки с больной конечности на все тело.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        </a:t>
            </a:r>
            <a:endParaRPr lang="ru-RU" sz="2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8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Костыли подмышечные и 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с опорой под локоть 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58264" y="1688123"/>
            <a:ext cx="5895535" cy="448884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" y="365760"/>
            <a:ext cx="2602523" cy="135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s://st3.myideasoft.com/shop/bl/48/myassets/products/878/koltuk-alti-degnegi-ciftli.jpg?revision=1617025381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606" y="1811557"/>
            <a:ext cx="367036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7" descr="https://invamarket.ru/image/cache/catalog/PAPKA2/n-1000x1000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48244" y="1827835"/>
            <a:ext cx="3816961" cy="420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79742" y="3987226"/>
            <a:ext cx="3432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solidFill>
                  <a:srgbClr val="050ECB"/>
                </a:solidFill>
                <a:latin typeface="Arial Narrow" pitchFamily="34" charset="0"/>
              </a:rPr>
              <a:t>Костыли с опорой под локоть назначают, когда требуется незначительная опора при ходьбе (на поздних стадиях реабилитации), а также человеку, использующему костыли постоянно.</a:t>
            </a:r>
          </a:p>
          <a:p>
            <a:pPr indent="457200" algn="ctr"/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648" y="1996664"/>
            <a:ext cx="3226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>
                <a:solidFill>
                  <a:srgbClr val="050ECB"/>
                </a:solidFill>
                <a:latin typeface="Arial Narrow" pitchFamily="34" charset="0"/>
              </a:rPr>
              <a:t>Подмышечные костыли необходимы в период ранней реабилитации, а также в том случае, если человеку требуется постоянная твердая опора.</a:t>
            </a:r>
          </a:p>
        </p:txBody>
      </p:sp>
    </p:spTree>
    <p:extLst>
      <p:ext uri="{BB962C8B-B14F-4D97-AF65-F5344CB8AC3E}">
        <p14:creationId xmlns:p14="http://schemas.microsoft.com/office/powerpoint/2010/main" val="10642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Arial Narrow" pitchFamily="34" charset="0"/>
              </a:rPr>
              <a:t>Ходунки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3182" y="1491175"/>
            <a:ext cx="6120617" cy="4685788"/>
          </a:xfrm>
        </p:spPr>
        <p:txBody>
          <a:bodyPr>
            <a:normAutofit fontScale="92500"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Ходунки представляют собой приспособление, состоящее из крепкой алюминиевой конструкции, изготовленной из полых трубок и специальных мягких ручек из пористой резины или пластика.</a:t>
            </a:r>
            <a:endParaRPr lang="ru-RU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Ходунки выбираются с учетом: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Заболевания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Возраста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Физического и психологического состояния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Социальных показателей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 Narrow" pitchFamily="34" charset="0"/>
              </a:rPr>
              <a:t>Индивидуально для каждого пользователя</a:t>
            </a:r>
          </a:p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Использование слишком низких или слишком высоких ходунков приведет к нарушению осанки, болям в шее, спине, плечах и руках</a:t>
            </a:r>
            <a:endParaRPr lang="ru-RU" sz="2200" b="1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" y="351692"/>
            <a:ext cx="2349305" cy="135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s://avatars.mds.yandex.net/get-mpic/4252138/img_id8680265012251984179.jpeg/ori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14" y="1895963"/>
            <a:ext cx="2446666" cy="238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aura-med.ru/image/cache/900-900/data/armed-fs965lh/FS965LH-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049" y="3249636"/>
            <a:ext cx="2518118" cy="265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185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Протезные изделия: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Arial Narrow" pitchFamily="34" charset="0"/>
              </a:rPr>
              <a:t>Протезно</a:t>
            </a:r>
            <a:r>
              <a:rPr lang="ru-RU" sz="2400" dirty="0" smtClean="0">
                <a:latin typeface="Arial Narrow" pitchFamily="34" charset="0"/>
              </a:rPr>
              <a:t> - ортопедические изделия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Ортопедическая обувь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Специальная одежда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Глазные протезы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Слуховые аппараты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294228"/>
            <a:ext cx="5181600" cy="48827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Ортопедическая обувь.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Лечебная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Профилактическая</a:t>
            </a:r>
          </a:p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Предназначена для ежедневного использования, предупреждает: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Деформацию стоп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Устраняет болевые ощущения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Облегчает ходьбу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Обеспечивает равновесие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Противопоказания: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Раны, рубцы, некроз костей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Тяжелые стадии </a:t>
            </a:r>
            <a:r>
              <a:rPr lang="ru-RU" sz="2400" dirty="0" err="1" smtClean="0">
                <a:latin typeface="Arial Narrow" pitchFamily="34" charset="0"/>
              </a:rPr>
              <a:t>варикоза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5" y="365760"/>
            <a:ext cx="2546252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rotez-studio.ru/upload/iblock/ef5/ef5e003c4d993b2f27bbf997c2ffb5d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221" y="4093698"/>
            <a:ext cx="1994564" cy="1589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Протезно-ортопедические изделия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latin typeface="Arial Narrow" pitchFamily="34" charset="0"/>
              </a:rPr>
              <a:t>Основанием для изготовления лечебно-тренировочного протеза при первичном протезировании является справка о потребности в нем, выданная лечебно-профилактическим учреждением.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7030A0"/>
                </a:solidFill>
                <a:latin typeface="Arial Narrow" pitchFamily="34" charset="0"/>
              </a:rPr>
              <a:t>Виды изделий: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Протезы рук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Приспособления к протезам рук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Перчатки к протезам рук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Протезы ног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Чехлы на культю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Корсеты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Спинодержатели</a:t>
            </a:r>
            <a:endParaRPr lang="ru-RU" sz="2600" dirty="0">
              <a:latin typeface="Arial Narrow" pitchFamily="34" charset="0"/>
            </a:endParaRPr>
          </a:p>
        </p:txBody>
      </p:sp>
      <p:pic>
        <p:nvPicPr>
          <p:cNvPr id="4" name="Рисунок 3" descr="https://m-lotos.ru/images/cms/thumbs/7d85e3dd529f05fcdb1a0b27af8ce739ef651bcf/kosmeticheskaya_obolochka_dlya_tyagovyh_protezov_plecha_i_predplech_ya_2_640_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985" y="3249637"/>
            <a:ext cx="2373578" cy="265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m-lotos.ru/images/protezirovanie/chthli/451f4-chehol-na-kul_tyu-dlya-lajner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5865" y="3221502"/>
            <a:ext cx="2152357" cy="2686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639</Words>
  <Application>Microsoft Office PowerPoint</Application>
  <PresentationFormat>Широкоэкранный</PresentationFormat>
  <Paragraphs>149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«Система долговременного ухода» </vt:lpstr>
      <vt:lpstr>Виды ТСР</vt:lpstr>
      <vt:lpstr> Основные правила подбора и использования ТРС для восстановления способности к передвижению </vt:lpstr>
      <vt:lpstr>Специальные средства для  ориентирования</vt:lpstr>
      <vt:lpstr> Трость опорная </vt:lpstr>
      <vt:lpstr>Костыли подмышечные и  с опорой под локоть </vt:lpstr>
      <vt:lpstr> Ходунки </vt:lpstr>
      <vt:lpstr>Презентация PowerPoint</vt:lpstr>
      <vt:lpstr>Протезно-ортопедические изделия</vt:lpstr>
      <vt:lpstr>Презентация PowerPoint</vt:lpstr>
      <vt:lpstr>Глазные протезы</vt:lpstr>
      <vt:lpstr>Презентация PowerPoint</vt:lpstr>
      <vt:lpstr>Слуховые аппараты</vt:lpstr>
      <vt:lpstr> Специальное тренажерное и спортивное оборудование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Вайсбек</dc:creator>
  <cp:lastModifiedBy>ЭСРН</cp:lastModifiedBy>
  <cp:revision>569</cp:revision>
  <dcterms:created xsi:type="dcterms:W3CDTF">2022-02-02T06:57:51Z</dcterms:created>
  <dcterms:modified xsi:type="dcterms:W3CDTF">2024-03-19T06:08:58Z</dcterms:modified>
</cp:coreProperties>
</file>