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48" r:id="rId2"/>
    <p:sldId id="349" r:id="rId3"/>
    <p:sldId id="350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43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CB2BB-3F95-4C32-86FC-70A627CEDE1C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DB0CA-26D3-4B5B-ADB8-E4C9071B1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DC515-C39C-475F-A674-78CF384D1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8513" y="656821"/>
            <a:ext cx="7817476" cy="2833353"/>
          </a:xfrm>
        </p:spPr>
        <p:txBody>
          <a:bodyPr anchor="b">
            <a:normAutofit/>
          </a:bodyPr>
          <a:lstStyle>
            <a:lvl1pPr algn="ctr"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D75CCD-F209-47C3-AD74-B121ABEC8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1075" y="4224269"/>
            <a:ext cx="8710411" cy="1561563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4DDC02-F6AA-4986-B265-56E7DA508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E86962-D7F9-4E46-8D9F-632D1FA7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DE32FF-42D0-49FA-858A-C91313AF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7057623" y="193183"/>
            <a:ext cx="4919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ГБУ «УМЦ </a:t>
            </a:r>
            <a:r>
              <a:rPr lang="ru-RU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системы социальной защиты Оренбургской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области»</a:t>
            </a:r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5155965-AFF9-4D08-BA8C-3B0F3E4628CD}"/>
              </a:ext>
            </a:extLst>
          </p:cNvPr>
          <p:cNvSpPr/>
          <p:nvPr userDrawn="1"/>
        </p:nvSpPr>
        <p:spPr>
          <a:xfrm>
            <a:off x="289998" y="202866"/>
            <a:ext cx="3818562" cy="3400830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</a:t>
            </a:r>
          </a:p>
          <a:p>
            <a:pPr algn="ctr"/>
            <a:r>
              <a:rPr lang="ru-RU" sz="1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«УЧЕБНО-МЕТОДИЧЕСКИЙ ЦЕНТР СИСТЕМЫ СОЦИАЛЬНОЙ ЗАЩИТЫ ОРЕНБУРГСКОЙ ОБЛАСТИ»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6CCCD67-661F-45FB-94A8-DFF74A79A8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309" y="2037670"/>
            <a:ext cx="2298289" cy="124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4492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6B7B97-C205-43B6-9245-8ADE18E5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45E65D-BBF0-457B-BE31-B7E76A01F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8DF6A9-049D-41E7-8ECF-65C4324F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3E7704-673D-4A1B-9339-2EA1B3E2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B37616-1009-4A1E-BCB5-6AD8F4E7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77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096D00-332A-4985-B5BA-E4D2ABB4A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3B1AD1-9E14-455E-ACC9-41C5266A9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67E0D8-8B35-485D-A50A-4D7B18921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73E80-61FE-46A0-8321-5893FBBBE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E11F74-907E-4024-A33C-866226A9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7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36BEC-3C08-4D3A-83AD-7654BDE80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09" y="592428"/>
            <a:ext cx="8846713" cy="1094704"/>
          </a:xfrm>
        </p:spPr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AC9CE0-7198-4540-B63F-89EF349D4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740DB0-78C7-40CB-B3BC-19D2C0B1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09.07.2024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321F22-FDB5-4B42-93D6-FBDCAD4C8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2C4A6-7916-454E-B074-5D961CEF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6CCCD67-661F-45FB-94A8-DFF74A79A8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819" y="273265"/>
            <a:ext cx="2298289" cy="124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 userDrawn="1"/>
        </p:nvSpPr>
        <p:spPr>
          <a:xfrm>
            <a:off x="7057623" y="193183"/>
            <a:ext cx="4919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ГБУ «УМЦ </a:t>
            </a:r>
            <a:r>
              <a:rPr lang="ru-RU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системы социальной защиты Оренбургской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области»</a:t>
            </a:r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0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41687-7788-4192-92BE-E8A0D567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8F3CE4-8A74-4AA7-A2EB-079E90624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84F042-84E7-4A5D-BC5C-532A853A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889DFD-1882-4D22-94D4-373116ACF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A98564-5D8D-4F99-AA97-39D8BF08E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7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361C-A0C3-4DD2-B5CC-09C24A82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693" y="365125"/>
            <a:ext cx="8586106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2B5EAC-1A87-4E3E-952F-084844370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7E955F-C089-43F9-B0DF-7B29B755F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C6A8CE-25F4-4D1D-B092-F062ABE0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601AE-0274-4A56-B797-11BAC2B57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B25A3E-55E9-4125-A9DC-079D5A43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19446"/>
            <a:ext cx="4090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Преподаватель: Степанова Н.И.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6CCCD67-661F-45FB-94A8-DFF74A79A8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819" y="273265"/>
            <a:ext cx="1874567" cy="124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 userDrawn="1"/>
        </p:nvSpPr>
        <p:spPr>
          <a:xfrm>
            <a:off x="5200650" y="212271"/>
            <a:ext cx="593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ГБУ «УМЦ </a:t>
            </a:r>
            <a:r>
              <a:rPr lang="ru-RU" sz="14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системы социальной защиты Оренбургской</a:t>
            </a:r>
            <a:r>
              <a:rPr lang="ru-RU" sz="14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4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области»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5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4CCC9-11BD-4480-B553-B9B4CA38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301912-A924-4D35-B39A-7C65A126B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54E6BF-55ED-4A05-8DB4-125B87B30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6D9885-D78F-4546-8A8B-6EFB9E1838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C33183-ECDA-41F8-8098-8F21D9A85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06BE35-9BE5-4233-BE3B-38FB574E2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C8C16BD-9A62-4800-84AE-1541C6A79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F7B874-6E87-495F-8EB3-E0B89835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37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9DF5C-15E9-422F-A0FB-F5BDF2DC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8C8F1B-93FF-4AAD-B6E7-32E5C9FE7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80A155-4403-4B10-9309-CFE824B42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9E6A27-A4F8-44B6-B4F2-3F5A5174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92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A1004E-2A9D-49AF-9AE3-66C4CB96C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BB27C1-2EF4-4400-8085-F5BC18B71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2A1EEE-5274-4285-99E8-03C6311F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4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08242-D2A6-42EC-83C2-25B4D038A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B57C60-9F70-43CF-BC72-8A7B0AE14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84FE32-D0E4-49A1-B335-161E9D8AF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6C933F-4B66-4B3C-8161-1904108C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5941C9-46C1-40F6-A798-2E291398D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D09D44-6EF6-468C-AB34-180A1AD8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61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30A80-C0FE-4E40-83A8-46DC3128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4CD38-96D1-490B-A1DF-6459EA8CD3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F71FF8-8F35-473E-8AD8-29B15EBD0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D51B96-20FE-4F81-A14E-69454CD9B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896EC8-84A1-43EA-8CC9-CBE08738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D6A857-0C3C-4B27-B515-4EDC15A9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8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22F0E-9EE8-4AE1-A8C7-2E276889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0FB6D5-DBE0-47D0-B5B6-7D975F6FA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18CACA-EC05-45F5-BAD6-25534D0F2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4C5F5-AF7A-4861-A040-90687EA06835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1972C7-CCA9-4E1A-81E2-DAF3A7F59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003551-9C1F-4A85-8A54-7A83A0CD6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92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23EF2-EC89-49A3-B247-2502C3495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4524" y="809395"/>
            <a:ext cx="7817476" cy="196943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Профессиональная этика. Основы аксиологии и деонтологии в работе специалиста по уходу.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3281AB-E964-465D-BE8C-3A6D88EAE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263" y="6072996"/>
            <a:ext cx="8926397" cy="517584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/>
              <a:t>Преподаватель: Степанова Наталья Ивановна, к.ф.н., доцент </a:t>
            </a:r>
            <a:endParaRPr lang="ru-RU" dirty="0"/>
          </a:p>
        </p:txBody>
      </p:sp>
      <p:pic>
        <p:nvPicPr>
          <p:cNvPr id="21506" name="Picture 2" descr="https://www.bragazeta.ru/wp-content/uploads/2020/04/bragazeta-ru-d6cd5ce890390c112fe03a10797c2b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4942" y="3011214"/>
            <a:ext cx="5217965" cy="2948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88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6337" y="592428"/>
            <a:ext cx="8453285" cy="1094704"/>
          </a:xfrm>
        </p:spPr>
        <p:txBody>
          <a:bodyPr/>
          <a:lstStyle/>
          <a:p>
            <a:r>
              <a:rPr lang="ru-RU" dirty="0" smtClean="0"/>
              <a:t>Этический кодекс призван: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Обеспечить специалистов социальной сферы определенными </a:t>
            </a:r>
            <a:r>
              <a:rPr lang="ru-RU" dirty="0" smtClean="0">
                <a:solidFill>
                  <a:srgbClr val="00B050"/>
                </a:solidFill>
              </a:rPr>
              <a:t>стандартами поведения</a:t>
            </a:r>
          </a:p>
          <a:p>
            <a:r>
              <a:rPr lang="ru-RU" dirty="0" smtClean="0"/>
              <a:t>Поддерживать </a:t>
            </a:r>
            <a:r>
              <a:rPr lang="ru-RU" dirty="0" smtClean="0">
                <a:solidFill>
                  <a:srgbClr val="00B050"/>
                </a:solidFill>
              </a:rPr>
              <a:t>моральный престиж и репутацию </a:t>
            </a:r>
            <a:r>
              <a:rPr lang="ru-RU" dirty="0" smtClean="0"/>
              <a:t>профессионального сообщества социальных работников </a:t>
            </a:r>
            <a:endParaRPr lang="ru-RU" dirty="0"/>
          </a:p>
        </p:txBody>
      </p:sp>
      <p:pic>
        <p:nvPicPr>
          <p:cNvPr id="5" name="Picture 2" descr="C:\Users\8\Desktop\НОВЫЙ 2022 год\картинки\кар 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8042" y="3711391"/>
            <a:ext cx="4731002" cy="3146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09601" y="244476"/>
            <a:ext cx="11180233" cy="746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13317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1780674" y="1365662"/>
            <a:ext cx="10013393" cy="473033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В основе этики лежат </a:t>
            </a:r>
            <a:r>
              <a:rPr lang="ru-RU" dirty="0" smtClean="0">
                <a:solidFill>
                  <a:srgbClr val="C00000"/>
                </a:solidFill>
              </a:rPr>
              <a:t>моральные нормы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C00000"/>
                </a:solidFill>
              </a:rPr>
              <a:t>Норма </a:t>
            </a:r>
            <a:r>
              <a:rPr lang="ru-RU" dirty="0" smtClean="0"/>
              <a:t>(лат. </a:t>
            </a:r>
            <a:r>
              <a:rPr lang="ru-RU" dirty="0" err="1" smtClean="0"/>
              <a:t>norma</a:t>
            </a:r>
            <a:r>
              <a:rPr lang="ru-RU" dirty="0" smtClean="0"/>
              <a:t> – правило), образец: одна из наиболее простых форм нравственного требования, выступающая как элемент моральных отношений и форма морального сознания </a:t>
            </a:r>
          </a:p>
        </p:txBody>
      </p:sp>
      <p:pic>
        <p:nvPicPr>
          <p:cNvPr id="4" name="Picture 2" descr="C:\Users\5\Downloads\img8.jpg"/>
          <p:cNvPicPr>
            <a:picLocks noChangeAspect="1" noChangeArrowheads="1"/>
          </p:cNvPicPr>
          <p:nvPr/>
        </p:nvPicPr>
        <p:blipFill>
          <a:blip r:embed="rId2"/>
          <a:srcRect l="3214" r="4043" b="4438"/>
          <a:stretch>
            <a:fillRect/>
          </a:stretch>
        </p:blipFill>
        <p:spPr bwMode="auto">
          <a:xfrm>
            <a:off x="3966013" y="3503219"/>
            <a:ext cx="4026080" cy="3111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2902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350" y="6350"/>
            <a:ext cx="12181417" cy="68516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Мораль и нравственность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0644" y="1825624"/>
            <a:ext cx="10653156" cy="450392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Мораль </a:t>
            </a:r>
            <a:r>
              <a:rPr lang="ru-RU" dirty="0" smtClean="0"/>
              <a:t>– принятые в обществе представления о хорошем и плохом, правильном и неправильном, добре и зле, а также совокупность норм поведения, вытекающих из этих представлений</a:t>
            </a:r>
            <a:r>
              <a:rPr lang="ru-RU" baseline="30000" dirty="0" smtClean="0"/>
              <a:t>[</a:t>
            </a:r>
            <a:endParaRPr lang="ru-RU" dirty="0" smtClean="0"/>
          </a:p>
          <a:p>
            <a:r>
              <a:rPr lang="ru-RU" dirty="0" smtClean="0">
                <a:solidFill>
                  <a:srgbClr val="7030A0"/>
                </a:solidFill>
              </a:rPr>
              <a:t>Нравственность </a:t>
            </a:r>
            <a:r>
              <a:rPr lang="ru-RU" dirty="0" smtClean="0"/>
              <a:t> –  моральное качество человека, правила, которыми руководствуется человек в своём выборе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Ценность</a:t>
            </a:r>
            <a:r>
              <a:rPr lang="ru-RU" dirty="0" smtClean="0"/>
              <a:t> – важность, значимость, польза, полезность чего-либо. Система ценностей играет роль повседневных ориентиров в предметной и социальной действительности человека, обозначений его различных практических отношений к окружающим предметам и явлениям.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5916" y="788616"/>
            <a:ext cx="871086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67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63835" y="592428"/>
            <a:ext cx="8565788" cy="109470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7030A0"/>
                </a:solidFill>
              </a:rPr>
              <a:t>Ключевые принципы и нормы морали 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2085473"/>
            <a:ext cx="10515600" cy="409148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гуманизм и безусловное уважение к человеку;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обостренное чувство профессионального долга;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обостренное чувство добра и справедливости;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добросовестность и вежливость, толерантность;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честность и порядочность.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983831" y="517191"/>
            <a:ext cx="8757876" cy="11271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7030A0"/>
                </a:solidFill>
              </a:rPr>
              <a:t>Кодекс этики работников социальной сферы включает: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117600" y="1957136"/>
            <a:ext cx="10676467" cy="41388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принцип конфиденциальности</a:t>
            </a:r>
          </a:p>
          <a:p>
            <a:pPr eaLnBrk="1" hangingPunct="1">
              <a:defRPr/>
            </a:pPr>
            <a:r>
              <a:rPr lang="ru-RU" dirty="0" smtClean="0"/>
              <a:t>принцип доброжелательности </a:t>
            </a:r>
          </a:p>
          <a:p>
            <a:pPr eaLnBrk="1" hangingPunct="1">
              <a:defRPr/>
            </a:pPr>
            <a:r>
              <a:rPr lang="ru-RU" dirty="0" smtClean="0"/>
              <a:t>принцип бескорыстия </a:t>
            </a:r>
          </a:p>
          <a:p>
            <a:pPr eaLnBrk="1" hangingPunct="1">
              <a:defRPr/>
            </a:pPr>
            <a:r>
              <a:rPr lang="ru-RU" dirty="0" smtClean="0"/>
              <a:t>принцип честности и открытости </a:t>
            </a:r>
          </a:p>
          <a:p>
            <a:pPr eaLnBrk="1" hangingPunct="1">
              <a:defRPr/>
            </a:pPr>
            <a:r>
              <a:rPr lang="ru-RU" dirty="0" smtClean="0"/>
              <a:t>принцип информирования получателя социальных услуг </a:t>
            </a:r>
          </a:p>
          <a:p>
            <a:pPr eaLnBrk="1" hangingPunct="1">
              <a:defRPr/>
            </a:pPr>
            <a:r>
              <a:rPr lang="ru-RU" dirty="0" smtClean="0"/>
              <a:t>принцип отсутствия предрассудков и предвзятости </a:t>
            </a:r>
          </a:p>
          <a:p>
            <a:pPr eaLnBrk="1" hangingPunct="1">
              <a:defRPr/>
            </a:pPr>
            <a:r>
              <a:rPr lang="ru-RU" dirty="0" smtClean="0"/>
              <a:t>толерантность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609600" y="304801"/>
            <a:ext cx="10972800" cy="108461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А</a:t>
            </a:r>
            <a:r>
              <a:rPr lang="ru-RU" b="1" dirty="0" smtClean="0">
                <a:solidFill>
                  <a:srgbClr val="7030A0"/>
                </a:solidFill>
              </a:rPr>
              <a:t>ксиология 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1117600" y="1520042"/>
            <a:ext cx="10676467" cy="4575957"/>
          </a:xfrm>
        </p:spPr>
        <p:txBody>
          <a:bodyPr/>
          <a:lstStyle/>
          <a:p>
            <a:r>
              <a:rPr lang="ru-RU" dirty="0" smtClean="0"/>
              <a:t>научная дисциплина, которая исследует ценности как смысл бытия, задающие направленность и мотивацию человеческих поступков, действий, отношений и всей жизни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675" y="2838248"/>
            <a:ext cx="5298062" cy="33249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43" y="2999782"/>
            <a:ext cx="5412432" cy="313976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5343" y="609600"/>
            <a:ext cx="7917668" cy="554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83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xfrm>
            <a:off x="2767693" y="545432"/>
            <a:ext cx="8586106" cy="1145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200" b="1" dirty="0" smtClean="0">
                <a:solidFill>
                  <a:srgbClr val="7030A0"/>
                </a:solidFill>
              </a:rPr>
              <a:t>Деонтология</a:t>
            </a:r>
            <a:br>
              <a:rPr lang="ru-RU" sz="4200" b="1" dirty="0" smtClean="0">
                <a:solidFill>
                  <a:srgbClr val="7030A0"/>
                </a:solidFill>
              </a:rPr>
            </a:br>
            <a:r>
              <a:rPr lang="ru-RU" sz="4200" b="1" dirty="0" smtClean="0">
                <a:solidFill>
                  <a:srgbClr val="7030A0"/>
                </a:solidFill>
              </a:rPr>
              <a:t>(от греч. </a:t>
            </a:r>
            <a:r>
              <a:rPr lang="ru-RU" sz="4200" b="1" dirty="0" err="1" smtClean="0">
                <a:solidFill>
                  <a:srgbClr val="7030A0"/>
                </a:solidFill>
              </a:rPr>
              <a:t>deonthos</a:t>
            </a:r>
            <a:r>
              <a:rPr lang="ru-RU" sz="4200" b="1" dirty="0" smtClean="0">
                <a:solidFill>
                  <a:srgbClr val="7030A0"/>
                </a:solidFill>
              </a:rPr>
              <a:t> — должный)</a:t>
            </a:r>
            <a:r>
              <a:rPr lang="ru-RU" sz="4600" b="1" dirty="0" smtClean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3979" y="2053228"/>
            <a:ext cx="5438646" cy="3976048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6828312" y="1920085"/>
            <a:ext cx="5058888" cy="4434840"/>
          </a:xfrm>
        </p:spPr>
        <p:txBody>
          <a:bodyPr/>
          <a:lstStyle/>
          <a:p>
            <a:r>
              <a:rPr lang="ru-RU" sz="3600" dirty="0"/>
              <a:t>это комплекс профессиональных, правовых и морально-этических правил, составляющих понятие профессионального долга </a:t>
            </a:r>
            <a:r>
              <a:rPr lang="ru-RU" sz="3600" dirty="0" smtClean="0"/>
              <a:t>специалиста </a:t>
            </a:r>
            <a:endParaRPr lang="ru-RU" sz="36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3256547" y="673769"/>
            <a:ext cx="6624276" cy="64168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C00000"/>
                </a:solidFill>
              </a:rPr>
              <a:t>Этика </a:t>
            </a:r>
          </a:p>
        </p:txBody>
      </p:sp>
      <p:sp>
        <p:nvSpPr>
          <p:cNvPr id="9226" name="Rectangle 10"/>
          <p:cNvSpPr>
            <a:spLocks noGrp="1" noRot="1" noChangeArrowheads="1"/>
          </p:cNvSpPr>
          <p:nvPr>
            <p:ph type="body" idx="1"/>
          </p:nvPr>
        </p:nvSpPr>
        <p:spPr>
          <a:xfrm>
            <a:off x="320842" y="1748588"/>
            <a:ext cx="6448926" cy="434741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философская наука, объектом изучения которой является мораль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наука о «должном», она регламентирует то, как «должен» поступать человек, формулирует нравственные нормы и принципы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призвана на теоретическом уровне раскрывать вопросы морали и нравственности, возникшие перед человеком в его социальной профессиональной деятельности</a:t>
            </a:r>
          </a:p>
        </p:txBody>
      </p:sp>
      <p:pic>
        <p:nvPicPr>
          <p:cNvPr id="1026" name="Picture 2" descr="C:\Users\8\Desktop\НОВЫЙ 2022 год\картинки\кар 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1250" y="1909008"/>
            <a:ext cx="5465907" cy="3801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6126" y="414277"/>
            <a:ext cx="6573617" cy="7159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Принципы деонтологии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1907" y="1604211"/>
            <a:ext cx="10284032" cy="5025189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ru-RU" sz="2400" dirty="0"/>
              <a:t>личная ответственность за порученное дело (моральная и юридическая);</a:t>
            </a:r>
          </a:p>
          <a:p>
            <a:pPr marL="0">
              <a:spcBef>
                <a:spcPts val="0"/>
              </a:spcBef>
            </a:pPr>
            <a:r>
              <a:rPr lang="ru-RU" sz="2400" dirty="0" smtClean="0"/>
              <a:t>компетентность</a:t>
            </a:r>
            <a:r>
              <a:rPr lang="ru-RU" sz="2400" dirty="0"/>
              <a:t>;</a:t>
            </a:r>
          </a:p>
          <a:p>
            <a:pPr marL="0">
              <a:spcBef>
                <a:spcPts val="0"/>
              </a:spcBef>
            </a:pPr>
            <a:r>
              <a:rPr lang="ru-RU" sz="2400" dirty="0" smtClean="0"/>
              <a:t>рациональный </a:t>
            </a:r>
            <a:r>
              <a:rPr lang="ru-RU" sz="2400" dirty="0"/>
              <a:t>подход к решению поставленных задач;</a:t>
            </a:r>
          </a:p>
          <a:p>
            <a:pPr marL="0">
              <a:spcBef>
                <a:spcPts val="0"/>
              </a:spcBef>
            </a:pPr>
            <a:r>
              <a:rPr lang="ru-RU" sz="2400" dirty="0" smtClean="0"/>
              <a:t>соответствие </a:t>
            </a:r>
            <a:r>
              <a:rPr lang="ru-RU" sz="2400" dirty="0"/>
              <a:t>полномочий и ответственности;</a:t>
            </a:r>
          </a:p>
          <a:p>
            <a:pPr marL="0">
              <a:spcBef>
                <a:spcPts val="0"/>
              </a:spcBef>
            </a:pPr>
            <a:r>
              <a:rPr lang="ru-RU" sz="2400" dirty="0" smtClean="0"/>
              <a:t>подотчетность</a:t>
            </a:r>
            <a:r>
              <a:rPr lang="ru-RU" sz="2400" dirty="0"/>
              <a:t>;</a:t>
            </a:r>
          </a:p>
          <a:p>
            <a:pPr marL="0">
              <a:spcBef>
                <a:spcPts val="0"/>
              </a:spcBef>
            </a:pPr>
            <a:r>
              <a:rPr lang="ru-RU" sz="2400" dirty="0" smtClean="0"/>
              <a:t>инициатива </a:t>
            </a:r>
            <a:r>
              <a:rPr lang="ru-RU" sz="2400" dirty="0"/>
              <a:t>и творческий подход;</a:t>
            </a:r>
          </a:p>
          <a:p>
            <a:pPr marL="0">
              <a:spcBef>
                <a:spcPts val="0"/>
              </a:spcBef>
            </a:pPr>
            <a:r>
              <a:rPr lang="ru-RU" sz="2400" dirty="0" smtClean="0"/>
              <a:t>организованность </a:t>
            </a:r>
            <a:r>
              <a:rPr lang="ru-RU" sz="2400" dirty="0"/>
              <a:t>и дисциплина;</a:t>
            </a:r>
          </a:p>
          <a:p>
            <a:pPr marL="0">
              <a:spcBef>
                <a:spcPts val="0"/>
              </a:spcBef>
            </a:pPr>
            <a:r>
              <a:rPr lang="ru-RU" sz="2400" dirty="0" smtClean="0"/>
              <a:t>критический </a:t>
            </a:r>
            <a:r>
              <a:rPr lang="ru-RU" sz="2400" dirty="0"/>
              <a:t>подход к оценке деятельности и возможностей </a:t>
            </a:r>
            <a:r>
              <a:rPr lang="ru-RU" sz="2400" dirty="0" smtClean="0"/>
              <a:t>- своих </a:t>
            </a:r>
            <a:r>
              <a:rPr lang="ru-RU" sz="2400" dirty="0"/>
              <a:t>и подопечных;</a:t>
            </a:r>
          </a:p>
          <a:p>
            <a:pPr marL="0">
              <a:spcBef>
                <a:spcPts val="0"/>
              </a:spcBef>
            </a:pPr>
            <a:r>
              <a:rPr lang="ru-RU" sz="2400" dirty="0" smtClean="0"/>
              <a:t>контроль </a:t>
            </a:r>
            <a:r>
              <a:rPr lang="ru-RU" sz="2400" dirty="0"/>
              <a:t>и проверка исполнения;</a:t>
            </a:r>
          </a:p>
          <a:p>
            <a:pPr marL="0">
              <a:spcBef>
                <a:spcPts val="0"/>
              </a:spcBef>
            </a:pPr>
            <a:r>
              <a:rPr lang="ru-RU" sz="2400" dirty="0" smtClean="0"/>
              <a:t>доверие </a:t>
            </a:r>
            <a:r>
              <a:rPr lang="ru-RU" sz="2400" dirty="0"/>
              <a:t>и свобода действий;</a:t>
            </a:r>
          </a:p>
          <a:p>
            <a:pPr marL="0">
              <a:spcBef>
                <a:spcPts val="0"/>
              </a:spcBef>
            </a:pPr>
            <a:r>
              <a:rPr lang="ru-RU" sz="2400" dirty="0" smtClean="0"/>
              <a:t>правовая </a:t>
            </a:r>
            <a:r>
              <a:rPr lang="ru-RU" sz="2400" dirty="0"/>
              <a:t>регламентация деятельности;</a:t>
            </a:r>
          </a:p>
          <a:p>
            <a:pPr marL="0">
              <a:spcBef>
                <a:spcPts val="0"/>
              </a:spcBef>
            </a:pPr>
            <a:r>
              <a:rPr lang="ru-RU" sz="2400" dirty="0" smtClean="0"/>
              <a:t>поощрение </a:t>
            </a:r>
            <a:r>
              <a:rPr lang="ru-RU" sz="2400" dirty="0"/>
              <a:t>и наказание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026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5705" y="697930"/>
            <a:ext cx="8871284" cy="8260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Деонтология в работе специалиста по уходу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270" y="1941095"/>
            <a:ext cx="10355283" cy="4688304"/>
          </a:xfrm>
        </p:spPr>
        <p:txBody>
          <a:bodyPr/>
          <a:lstStyle/>
          <a:p>
            <a:r>
              <a:rPr lang="ru-RU" dirty="0" smtClean="0"/>
              <a:t>Деонтология в работе специалиста – это комплекс норм, установлений и предписаний о долге и профессиональных обязанностях, ответственности специалиста (трудового коллектива, учреждения социальной защиты) перед обществом и государством, перед социальной работой в целом как профессией и социальным институтом, перед коллегами и перед получателем социальных услуг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6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72590" y="689811"/>
            <a:ext cx="73152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70C0"/>
                </a:solidFill>
              </a:rPr>
              <a:t>Этическая дилемма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03200" y="1796716"/>
            <a:ext cx="6197600" cy="4299284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проблема выбора человеком между двумя, в равной степени возможными способами социального поведения. Предпочтение любого из них ведет к нарушению человеком каких-либо моральных или этических норм </a:t>
            </a:r>
          </a:p>
        </p:txBody>
      </p:sp>
      <p:pic>
        <p:nvPicPr>
          <p:cNvPr id="13619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1" y="2695576"/>
            <a:ext cx="5299241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01347" y="3503468"/>
            <a:ext cx="5384800" cy="302895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6197600" y="834189"/>
            <a:ext cx="5384800" cy="5520737"/>
          </a:xfrm>
        </p:spPr>
        <p:txBody>
          <a:bodyPr/>
          <a:lstStyle/>
          <a:p>
            <a:r>
              <a:rPr lang="ru-RU" sz="2400" dirty="0"/>
              <a:t>(от фр. ярлык, обертка, этикетка) означает установленный порядок поведения где-либо </a:t>
            </a:r>
            <a:endParaRPr lang="en-US" sz="2400" dirty="0"/>
          </a:p>
          <a:p>
            <a:r>
              <a:rPr lang="ru-RU" sz="2400" dirty="0"/>
              <a:t>цель этикета – научить вести себя так, чтобы не доставлять своими действиями лишних хлопот окружающим и себе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37" y="1576723"/>
            <a:ext cx="3657599" cy="451392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1" y="244476"/>
            <a:ext cx="11180233" cy="212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117600" y="762000"/>
            <a:ext cx="10676467" cy="53340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3824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3432" y="978568"/>
            <a:ext cx="7441286" cy="530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>
          <a:xfrm>
            <a:off x="2374232" y="264695"/>
            <a:ext cx="7748338" cy="838200"/>
          </a:xfrm>
        </p:spPr>
        <p:txBody>
          <a:bodyPr/>
          <a:lstStyle/>
          <a:p>
            <a:pPr algn="ctr"/>
            <a:r>
              <a:rPr lang="ru-RU" i="1" dirty="0" smtClean="0"/>
              <a:t>Правила этикета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>
          <a:xfrm>
            <a:off x="101600" y="2005263"/>
            <a:ext cx="4839368" cy="431933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dirty="0" smtClean="0"/>
              <a:t>в отношении внешнего вида и одежды 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речевого этикета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вербального этикета 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общения по телефону 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служебной переписки </a:t>
            </a:r>
          </a:p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326" y="1143000"/>
            <a:ext cx="71120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Этикет специалиста по уходу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Специалист по уходу является </a:t>
            </a:r>
            <a:r>
              <a:rPr lang="ru-RU" dirty="0" smtClean="0">
                <a:solidFill>
                  <a:srgbClr val="0070C0"/>
                </a:solidFill>
              </a:rPr>
              <a:t>официальным лицом</a:t>
            </a:r>
            <a:r>
              <a:rPr lang="ru-RU" dirty="0" smtClean="0"/>
              <a:t>, выполняющим возложенные на него обязанности и представляющим свое учреждение и государство. От того, насколько внешний вид и поведение, речь  работника  соответствует общепринятым правилам этикета, зависят не только доверие к нему и эффективность работы, но и общественное мнение о социальных службах и социальной работе.</a:t>
            </a:r>
          </a:p>
          <a:p>
            <a:r>
              <a:rPr lang="ru-RU" dirty="0" smtClean="0"/>
              <a:t>Чтобы строить свое поведение в соответствии с правилами этикета, необходимо следовать его принципам, которые отражают моральные требования, предъявляемые к культуре отношений.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Основные принципы этикета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4589" y="1825625"/>
            <a:ext cx="11486148" cy="435133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1.Принцип гуманизма </a:t>
            </a:r>
            <a:r>
              <a:rPr lang="ru-RU" dirty="0" smtClean="0"/>
              <a:t>– уважение к человеку, признание достоинства его личности, доброжелательное к нему отношение. Этот принцип воплощается в таких требованиях к поведению социального работника, как  вежливость, тактичность (чувство меры), внимательность, чуткость и точность.</a:t>
            </a:r>
          </a:p>
          <a:p>
            <a:pPr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2.Принцип целесообразности действий</a:t>
            </a:r>
            <a:r>
              <a:rPr lang="ru-RU" dirty="0" smtClean="0"/>
              <a:t>. Современный этикет требует не заучивание правил поведения, а  творческого использования их применительно к конкретным ситуациям, исходя из целесообразности. Ведь цель этикета – научить вести себя так, чтобы не доставлять своими действиями лишних хлопот окружающим и себе.</a:t>
            </a:r>
          </a:p>
          <a:p>
            <a:pPr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3.Принцип эстетической привлекательности поведения </a:t>
            </a:r>
            <a:r>
              <a:rPr lang="ru-RU" dirty="0" smtClean="0"/>
              <a:t>(красоты поведения). Этикет требует, чтобы форма, т.е. поведение и внешний вид человека, манера общения, соответствовали его содержанию, т.е. душевным качествам личности.</a:t>
            </a:r>
          </a:p>
          <a:p>
            <a:pPr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4.Принцип учета народных обычаев и традиций. </a:t>
            </a:r>
            <a:r>
              <a:rPr lang="ru-RU" dirty="0" smtClean="0"/>
              <a:t>Специалисту, чтобы случайно не попасть в неловкое положение и правильно построить общение, определить форму помощи подопечному, следует изучать традиции и обычаи того народа, с представителями которого он работает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9474" y="592428"/>
            <a:ext cx="8020148" cy="65448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Правила этикета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130" y="1436914"/>
            <a:ext cx="8003969" cy="508263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Правила в отношении внешнего вида и одежды</a:t>
            </a:r>
          </a:p>
          <a:p>
            <a:pPr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Одежда и прическа </a:t>
            </a:r>
            <a:r>
              <a:rPr lang="ru-RU" dirty="0" smtClean="0"/>
              <a:t>специалиста по уходу должна быть в надлежащем состоянии. Обувь  вычищенной. Костюм и прическа должны быть к месту и времени, так как в большинстве своем получатели социальных услуг являются люди малоимущие, пожилые, одежда и прическа не должны обращать на себя внимания. Женщины должны использовать косметику умеренно. Очень яркая одежда, дорогие и многочисленные украшения также диссонируют с атмосферой, в которой должна осуществляться деятельность сотрудников. Дурной вкус в одежде и украшениях могут стать предметом молчаливой, но нелицеприятной критики со стороны подопечных</a:t>
            </a:r>
          </a:p>
          <a:p>
            <a:endParaRPr lang="ru-RU" dirty="0"/>
          </a:p>
        </p:txBody>
      </p:sp>
      <p:pic>
        <p:nvPicPr>
          <p:cNvPr id="4" name="Picture 4" descr="C:\Users\5\Downloads\5d41a886074b3e317d443e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3223" y="2137557"/>
            <a:ext cx="3908777" cy="3908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2909" y="592428"/>
            <a:ext cx="8846713" cy="71385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Правила этикета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06286"/>
            <a:ext cx="7450777" cy="487067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Правила речевого этикета</a:t>
            </a:r>
          </a:p>
          <a:p>
            <a:pPr>
              <a:buNone/>
            </a:pPr>
            <a:r>
              <a:rPr lang="ru-RU" dirty="0" smtClean="0"/>
              <a:t>Речевой этикет предполагает избегать обращения на «ты» , особенно, если оно проявляется в публичном обращении начальника к подчиненному, старшего(по возрасту) сотрудника к своему молодому коллеге. Недопустимо такое обращение и к получателю </a:t>
            </a:r>
            <a:r>
              <a:rPr lang="ru-RU" dirty="0" err="1" smtClean="0"/>
              <a:t>соцуслуг</a:t>
            </a:r>
            <a:r>
              <a:rPr lang="ru-RU" dirty="0" smtClean="0"/>
              <a:t>. Во всех случаях такие обращение унижает человеческое достоинство и является выражением пренебрежительного отношения.</a:t>
            </a:r>
          </a:p>
          <a:p>
            <a:endParaRPr lang="ru-RU" dirty="0"/>
          </a:p>
        </p:txBody>
      </p:sp>
      <p:pic>
        <p:nvPicPr>
          <p:cNvPr id="4" name="Picture 3" descr="C:\Users\5\Downloads\Tg7NkDakTvs.jpg"/>
          <p:cNvPicPr>
            <a:picLocks noChangeAspect="1" noChangeArrowheads="1"/>
          </p:cNvPicPr>
          <p:nvPr/>
        </p:nvPicPr>
        <p:blipFill>
          <a:blip r:embed="rId2"/>
          <a:srcRect t="2373"/>
          <a:stretch>
            <a:fillRect/>
          </a:stretch>
        </p:blipFill>
        <p:spPr bwMode="auto">
          <a:xfrm>
            <a:off x="8181034" y="2149434"/>
            <a:ext cx="3712112" cy="3908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641558" y="629486"/>
            <a:ext cx="8019939" cy="97472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Профессиональная этика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90864" y="1957137"/>
            <a:ext cx="10703204" cy="41388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Этика специалиста по уходу − это наука о профессиональных особенностях морали работника, о нравственных аспектах его труда</a:t>
            </a:r>
          </a:p>
          <a:p>
            <a:pPr eaLnBrk="1" hangingPunct="1">
              <a:defRPr/>
            </a:pPr>
            <a:r>
              <a:rPr lang="ru-RU" dirty="0" smtClean="0"/>
              <a:t>Профессиональная этика специалиста по уходу − это мораль  работника.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Правила этикета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Правила вербального этикета </a:t>
            </a:r>
          </a:p>
          <a:p>
            <a:pPr algn="just">
              <a:buNone/>
            </a:pPr>
            <a:r>
              <a:rPr lang="ru-RU" dirty="0" smtClean="0"/>
              <a:t>Культура поведения специалиста предполагает обязательное соблюдение вербального (словесного) этикета, который представлен формой морали речи, т. е. стилем речи.</a:t>
            </a:r>
          </a:p>
          <a:p>
            <a:endParaRPr lang="ru-RU" dirty="0"/>
          </a:p>
        </p:txBody>
      </p:sp>
      <p:pic>
        <p:nvPicPr>
          <p:cNvPr id="4" name="Picture 2" descr="C:\Users\5\Downloads\1670475893_34-kartinkin-net-p-kartinki-chelovechkov-vkontakte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8852" y="3585927"/>
            <a:ext cx="4251965" cy="3022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8198" y="592428"/>
            <a:ext cx="8585860" cy="6426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Правила этикета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514" y="1258785"/>
            <a:ext cx="10831286" cy="395448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Правила общения по телефону</a:t>
            </a:r>
          </a:p>
          <a:p>
            <a:pPr algn="just">
              <a:buNone/>
            </a:pPr>
            <a:r>
              <a:rPr lang="ru-RU" dirty="0" smtClean="0"/>
              <a:t>Благодаря телефону многократно повысилась деловая оперативность решения многих вопросов в социальной работе. По телефону можно отдать распоряжение, договорится о встрече, провести консультацию, задать вопросы и т. д. Телефонный разговор позволяет избежать в некоторых случаях деловой переписки, он обеспечивает необходимое двустороннее общение. Однако пользование телефоном является успешным только при разумном его использовании.</a:t>
            </a:r>
          </a:p>
          <a:p>
            <a:endParaRPr lang="ru-RU" dirty="0"/>
          </a:p>
        </p:txBody>
      </p:sp>
      <p:pic>
        <p:nvPicPr>
          <p:cNvPr id="4" name="Picture 5" descr="C:\Users\5\Downloads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2655" y="4488873"/>
            <a:ext cx="4211782" cy="2369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1326" y="580553"/>
            <a:ext cx="8945798" cy="74948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Правила этикета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007" y="1615044"/>
            <a:ext cx="11340935" cy="440574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Правила служебной переписки</a:t>
            </a:r>
          </a:p>
          <a:p>
            <a:pPr algn="just">
              <a:buNone/>
            </a:pPr>
            <a:r>
              <a:rPr lang="ru-RU" dirty="0" smtClean="0"/>
              <a:t>Специалисты служебную переписку делят ее на несколько видов, некоторые из которых могут иметь место в деятельности социальных служб:</a:t>
            </a:r>
          </a:p>
          <a:p>
            <a:pPr algn="just">
              <a:buNone/>
            </a:pPr>
            <a:r>
              <a:rPr lang="ru-RU" dirty="0" smtClean="0"/>
              <a:t>- требования и запросы;</a:t>
            </a:r>
          </a:p>
          <a:p>
            <a:pPr algn="just">
              <a:buNone/>
            </a:pPr>
            <a:r>
              <a:rPr lang="ru-RU" dirty="0" smtClean="0"/>
              <a:t>- распоряжения по кадровым вопросам, внутреннему распорядку учреждения, правила работы;</a:t>
            </a:r>
          </a:p>
          <a:p>
            <a:pPr algn="just">
              <a:buNone/>
            </a:pPr>
            <a:r>
              <a:rPr lang="ru-RU" dirty="0" smtClean="0"/>
              <a:t>- напоминания, просьбы;</a:t>
            </a:r>
          </a:p>
          <a:p>
            <a:pPr algn="just">
              <a:buNone/>
            </a:pPr>
            <a:r>
              <a:rPr lang="ru-RU" dirty="0" smtClean="0"/>
              <a:t>- сообщения о проведении мероприятий;</a:t>
            </a:r>
          </a:p>
          <a:p>
            <a:pPr algn="just">
              <a:buFontTx/>
              <a:buChar char="-"/>
            </a:pPr>
            <a:r>
              <a:rPr lang="ru-RU" dirty="0" smtClean="0"/>
              <a:t>ответные письма с благодарностью;</a:t>
            </a:r>
          </a:p>
          <a:p>
            <a:pPr algn="just">
              <a:buFontTx/>
              <a:buChar char="-"/>
            </a:pPr>
            <a:r>
              <a:rPr lang="ru-RU" dirty="0" smtClean="0"/>
              <a:t>поздравления;</a:t>
            </a:r>
          </a:p>
          <a:p>
            <a:pPr algn="just">
              <a:buFontTx/>
              <a:buChar char="-"/>
            </a:pPr>
            <a:r>
              <a:rPr lang="ru-RU" dirty="0" smtClean="0"/>
              <a:t>извинения .</a:t>
            </a:r>
          </a:p>
          <a:p>
            <a:pPr algn="just">
              <a:buNone/>
            </a:pPr>
            <a:r>
              <a:rPr lang="ru-RU" dirty="0" smtClean="0"/>
              <a:t>Вся корреспонденция делится на два вида:</a:t>
            </a:r>
          </a:p>
          <a:p>
            <a:pPr algn="just">
              <a:buNone/>
            </a:pPr>
            <a:r>
              <a:rPr lang="ru-RU" dirty="0" smtClean="0"/>
              <a:t> формальная и неформальная.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6" descr="C:\Users\5\Downloads\kreativnaya-delovaya-perepiska-1024x4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6118" y="3871355"/>
            <a:ext cx="6595881" cy="2648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2169" y="513446"/>
            <a:ext cx="8341894" cy="1137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Деятельность специалиста по уходу 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на основе должного поведения 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(кодекса этики)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654" y="1909010"/>
            <a:ext cx="10654146" cy="4720389"/>
          </a:xfrm>
        </p:spPr>
        <p:txBody>
          <a:bodyPr/>
          <a:lstStyle/>
          <a:p>
            <a:r>
              <a:rPr lang="ru-RU" sz="2800" dirty="0" smtClean="0"/>
              <a:t>Тщательность</a:t>
            </a:r>
          </a:p>
          <a:p>
            <a:r>
              <a:rPr lang="ru-RU" sz="2800" dirty="0" smtClean="0"/>
              <a:t>Творческое выполнение профессиональных обязанностей</a:t>
            </a:r>
          </a:p>
          <a:p>
            <a:r>
              <a:rPr lang="ru-RU" sz="2800" dirty="0" smtClean="0"/>
              <a:t>Достижение высоких результатов</a:t>
            </a:r>
          </a:p>
          <a:p>
            <a:r>
              <a:rPr lang="ru-RU" sz="2800" dirty="0" smtClean="0"/>
              <a:t>Личная ответственность за произведенные действия</a:t>
            </a:r>
          </a:p>
          <a:p>
            <a:r>
              <a:rPr lang="ru-RU" sz="2800" dirty="0" smtClean="0"/>
              <a:t>Самоуважение</a:t>
            </a:r>
          </a:p>
          <a:p>
            <a:r>
              <a:rPr lang="ru-RU" sz="2800" dirty="0" smtClean="0"/>
              <a:t>Поддержание профессионального авторитета и личного достоинства</a:t>
            </a:r>
          </a:p>
          <a:p>
            <a:r>
              <a:rPr lang="ru-RU" sz="2800" dirty="0" smtClean="0"/>
              <a:t>Поддержание статуса трудового коллектива и профессии в обществе (имиджа профессии)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937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7384" y="491571"/>
            <a:ext cx="76375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7 табу для специалиста по уходу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27" y="1603168"/>
            <a:ext cx="11291455" cy="5011387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НЕЛЬЗЯ!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Давать рекомендации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всем членам семьи относительно ведения домашнего хозяйства, совершения покупок, планирования досуга.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Принимать участие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в семейных спорах, конфликтах, выяснения вопросов взаимоотношения, воспитания. Исключением может стать лишь та ситуация, когда наемный рабочий стал причиной неурядиц.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Самостоятельно планировать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распорядок дня в те часы, когда сиделка осуществляет уход за больным или пожилым человеком.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Выносить из дома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вещи, которые не принадлежат сиделке или не были предоставлены ей в личное пользование, а также не требуются для обеспечения ухода за больным/пожилым человеком.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Приглашать в дом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гостей по собственной инициативе, а также впускать посторонних без согласия владельцев помещения.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Не обсуждать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с посторонними лицами состояние пациента, за которым осуществляется уход, а также разговоры, поведение, действия других членов семьи.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Не пользоваться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личными вещами членов семьи, средствами гигиены, бытовой техникой, за исключением тех предметов, которые необходимы для ухода за больным, а также предоставлены непосредственно работнику или поставлены для общего доступа.</a:t>
            </a:r>
          </a:p>
          <a:p>
            <a:pPr>
              <a:spcBef>
                <a:spcPts val="0"/>
              </a:spcBef>
            </a:pPr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35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лилиния 4"/>
          <p:cNvSpPr/>
          <p:nvPr/>
        </p:nvSpPr>
        <p:spPr>
          <a:xfrm>
            <a:off x="1130060" y="2104846"/>
            <a:ext cx="10023894" cy="3046988"/>
          </a:xfrm>
          <a:custGeom>
            <a:avLst/>
            <a:gdLst>
              <a:gd name="connsiteX0" fmla="*/ 0 w 10023894"/>
              <a:gd name="connsiteY0" fmla="*/ 0 h 3046988"/>
              <a:gd name="connsiteX1" fmla="*/ 10023894 w 10023894"/>
              <a:gd name="connsiteY1" fmla="*/ 0 h 3046988"/>
              <a:gd name="connsiteX2" fmla="*/ 10023894 w 10023894"/>
              <a:gd name="connsiteY2" fmla="*/ 3046988 h 3046988"/>
              <a:gd name="connsiteX3" fmla="*/ 0 w 10023894"/>
              <a:gd name="connsiteY3" fmla="*/ 3046988 h 3046988"/>
              <a:gd name="connsiteX4" fmla="*/ 0 w 10023894"/>
              <a:gd name="connsiteY4" fmla="*/ 0 h 30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3894" h="3046988">
                <a:moveTo>
                  <a:pt x="0" y="0"/>
                </a:moveTo>
                <a:lnTo>
                  <a:pt x="10023894" y="0"/>
                </a:lnTo>
                <a:lnTo>
                  <a:pt x="10023894" y="3046988"/>
                </a:lnTo>
                <a:lnTo>
                  <a:pt x="0" y="3046988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Благодарю за внимание!</a:t>
            </a:r>
            <a:endParaRPr lang="ru-RU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Предметная область профессиональной этики: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Профессиональная мораль</a:t>
            </a:r>
          </a:p>
          <a:p>
            <a:r>
              <a:rPr lang="ru-RU" dirty="0" smtClean="0"/>
              <a:t>Этические принципы, нормы поведения, кодексы</a:t>
            </a:r>
          </a:p>
          <a:p>
            <a:r>
              <a:rPr lang="ru-RU" dirty="0" smtClean="0"/>
              <a:t>Качества личности специалиста, необходимые для выполнения профессионального долга</a:t>
            </a:r>
            <a:endParaRPr lang="ru-RU" dirty="0"/>
          </a:p>
        </p:txBody>
      </p:sp>
      <p:pic>
        <p:nvPicPr>
          <p:cNvPr id="4" name="Picture 2" descr="C:\Users\8\Desktop\НОВЫЙ 2022 год\картинки\кар 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8819" y="3473114"/>
            <a:ext cx="4513181" cy="3384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Кодекс этики социального работника России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</a:p>
          <a:p>
            <a:pPr>
              <a:buNone/>
            </a:pPr>
            <a:r>
              <a:rPr lang="ru-RU" dirty="0" smtClean="0"/>
              <a:t>Определить и обозначить этические принципы и нравственные (моральные) позиции человека (получателя социальных услуг), социального работника и общества (различных институтов социума) в процессе их взаимодействия при удовлетворении социальных потребностей получателей социальных услуг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Неэтичное поведение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 неэтичным поведением принято понимать поведение, нарушающее закон или общепринятые моральные нормы поведения работников, и имеющие негативные последствия для других людей.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Причины: </a:t>
            </a:r>
          </a:p>
          <a:p>
            <a:pPr>
              <a:buNone/>
            </a:pPr>
            <a:r>
              <a:rPr lang="ru-RU" dirty="0" smtClean="0"/>
              <a:t>индивидуальные особенности человека; </a:t>
            </a:r>
          </a:p>
          <a:p>
            <a:pPr>
              <a:buNone/>
            </a:pPr>
            <a:r>
              <a:rPr lang="ru-RU" dirty="0" smtClean="0"/>
              <a:t>различные организационные и социально-культурные факторы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6358" y="592428"/>
            <a:ext cx="7683264" cy="1094704"/>
          </a:xfrm>
        </p:spPr>
        <p:txBody>
          <a:bodyPr/>
          <a:lstStyle/>
          <a:p>
            <a:r>
              <a:rPr lang="ru-RU" b="1" dirty="0" smtClean="0"/>
              <a:t>Неэтичное поведение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Грубые и оскорбительные замечания, реплики, жесты в адрес коллег, руководства, получателей социальных услуг, других лиц</a:t>
            </a:r>
          </a:p>
          <a:p>
            <a:r>
              <a:rPr lang="ru-RU" dirty="0" smtClean="0"/>
              <a:t>Использование в адрес конкретного лица ненормативной или табуированной лексики</a:t>
            </a:r>
          </a:p>
          <a:p>
            <a:r>
              <a:rPr lang="ru-RU" dirty="0" smtClean="0"/>
              <a:t>Обидные сравнения</a:t>
            </a:r>
          </a:p>
          <a:p>
            <a:r>
              <a:rPr lang="ru-RU" dirty="0" smtClean="0"/>
              <a:t>Касание человека без его согласия</a:t>
            </a:r>
          </a:p>
          <a:p>
            <a:r>
              <a:rPr lang="ru-RU" dirty="0" smtClean="0"/>
              <a:t>Агрессивный стиль общения</a:t>
            </a:r>
          </a:p>
          <a:p>
            <a:r>
              <a:rPr lang="ru-RU" dirty="0" smtClean="0"/>
              <a:t>Несоблюдение субординации </a:t>
            </a:r>
            <a:endParaRPr lang="ru-RU" dirty="0"/>
          </a:p>
        </p:txBody>
      </p:sp>
      <p:pic>
        <p:nvPicPr>
          <p:cNvPr id="4" name="Picture 2" descr="C:\Users\8\Desktop\НОВЫЙ 2022 год\картинки\кар 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7305" y="3849996"/>
            <a:ext cx="4074695" cy="2798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Факторы, провоцирующие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неэтичное поведение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Конкуренция и сравнение с коллегами</a:t>
            </a:r>
          </a:p>
          <a:p>
            <a:r>
              <a:rPr lang="ru-RU" dirty="0" smtClean="0"/>
              <a:t>Недостатки системы контроля</a:t>
            </a:r>
          </a:p>
          <a:p>
            <a:r>
              <a:rPr lang="ru-RU" dirty="0" smtClean="0"/>
              <a:t>Ориентированность руководства исключительно на результат</a:t>
            </a:r>
          </a:p>
          <a:p>
            <a:r>
              <a:rPr lang="ru-RU" dirty="0" smtClean="0"/>
              <a:t>Отсутствие норм, поддерживающих этичное поведение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8442" y="592428"/>
            <a:ext cx="7651180" cy="109470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Этические проблемы возникают по следующим направлениям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Соотношение целей и средств их достижения</a:t>
            </a:r>
          </a:p>
          <a:p>
            <a:r>
              <a:rPr lang="ru-RU" dirty="0" smtClean="0"/>
              <a:t>Соотношение личных и общественных интересов</a:t>
            </a:r>
          </a:p>
          <a:p>
            <a:r>
              <a:rPr lang="ru-RU" dirty="0" smtClean="0"/>
              <a:t>Выбор между краткосрочной выгодой и долгосрочным результатом</a:t>
            </a:r>
          </a:p>
          <a:p>
            <a:r>
              <a:rPr lang="ru-RU" dirty="0" smtClean="0"/>
              <a:t>Соотношение материальных и духовных ценностей при принятии решений</a:t>
            </a:r>
          </a:p>
          <a:p>
            <a:endParaRPr lang="ru-RU" dirty="0"/>
          </a:p>
        </p:txBody>
      </p:sp>
      <p:pic>
        <p:nvPicPr>
          <p:cNvPr id="5" name="Picture 2" descr="C:\Users\8\Desktop\НОВЫЙ 2022 год\картинки\кар 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3130" y="4402805"/>
            <a:ext cx="4077050" cy="2455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1473</Words>
  <Application>Microsoft Office PowerPoint</Application>
  <PresentationFormat>Широкоэкранный</PresentationFormat>
  <Paragraphs>141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Тема Office</vt:lpstr>
      <vt:lpstr>Профессиональная этика. Основы аксиологии и деонтологии в работе специалиста по уходу.</vt:lpstr>
      <vt:lpstr>Этика </vt:lpstr>
      <vt:lpstr>Профессиональная этика </vt:lpstr>
      <vt:lpstr>Предметная область профессиональной этики:</vt:lpstr>
      <vt:lpstr>Кодекс этики социального работника России</vt:lpstr>
      <vt:lpstr>Неэтичное поведение</vt:lpstr>
      <vt:lpstr>Неэтичное поведение</vt:lpstr>
      <vt:lpstr>Факторы, провоцирующие  неэтичное поведение</vt:lpstr>
      <vt:lpstr>Этические проблемы возникают по следующим направлениям</vt:lpstr>
      <vt:lpstr>Этический кодекс призван:</vt:lpstr>
      <vt:lpstr>Презентация PowerPoint</vt:lpstr>
      <vt:lpstr>Презентация PowerPoint</vt:lpstr>
      <vt:lpstr>Мораль и нравственность</vt:lpstr>
      <vt:lpstr>Презентация PowerPoint</vt:lpstr>
      <vt:lpstr>Ключевые принципы и нормы морали </vt:lpstr>
      <vt:lpstr>Кодекс этики работников социальной сферы включает:</vt:lpstr>
      <vt:lpstr>Аксиология </vt:lpstr>
      <vt:lpstr>Презентация PowerPoint</vt:lpstr>
      <vt:lpstr>Деонтология (от греч. deonthos — должный) </vt:lpstr>
      <vt:lpstr>Принципы деонтологии</vt:lpstr>
      <vt:lpstr>Деонтология в работе специалиста по уходу</vt:lpstr>
      <vt:lpstr>Этическая дилемма</vt:lpstr>
      <vt:lpstr> </vt:lpstr>
      <vt:lpstr>Презентация PowerPoint</vt:lpstr>
      <vt:lpstr>Правила этикета</vt:lpstr>
      <vt:lpstr>Этикет специалиста по уходу</vt:lpstr>
      <vt:lpstr>Основные принципы этикета</vt:lpstr>
      <vt:lpstr>Правила этикета</vt:lpstr>
      <vt:lpstr>Правила этикета</vt:lpstr>
      <vt:lpstr>Правила этикета</vt:lpstr>
      <vt:lpstr>Правила этикета</vt:lpstr>
      <vt:lpstr>Правила этикета</vt:lpstr>
      <vt:lpstr>Деятельность специалиста по уходу  на основе должного поведения  (кодекса этики)</vt:lpstr>
      <vt:lpstr>7 табу для специалиста по уходу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Вайсбек</dc:creator>
  <cp:lastModifiedBy>УМЦ</cp:lastModifiedBy>
  <cp:revision>185</cp:revision>
  <dcterms:created xsi:type="dcterms:W3CDTF">2022-02-02T06:57:51Z</dcterms:created>
  <dcterms:modified xsi:type="dcterms:W3CDTF">2024-07-09T10:45:39Z</dcterms:modified>
</cp:coreProperties>
</file>