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8" r:id="rId3"/>
    <p:sldId id="259" r:id="rId4"/>
    <p:sldId id="260" r:id="rId5"/>
    <p:sldId id="261" r:id="rId6"/>
    <p:sldId id="285" r:id="rId7"/>
    <p:sldId id="262" r:id="rId8"/>
    <p:sldId id="333" r:id="rId9"/>
    <p:sldId id="263" r:id="rId10"/>
    <p:sldId id="286" r:id="rId11"/>
    <p:sldId id="264" r:id="rId12"/>
    <p:sldId id="265" r:id="rId13"/>
    <p:sldId id="266" r:id="rId14"/>
    <p:sldId id="267" r:id="rId15"/>
    <p:sldId id="268" r:id="rId16"/>
    <p:sldId id="287" r:id="rId17"/>
    <p:sldId id="28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89" r:id="rId26"/>
    <p:sldId id="290" r:id="rId27"/>
    <p:sldId id="291" r:id="rId28"/>
    <p:sldId id="292" r:id="rId29"/>
    <p:sldId id="293" r:id="rId30"/>
    <p:sldId id="279" r:id="rId31"/>
    <p:sldId id="280" r:id="rId32"/>
    <p:sldId id="281" r:id="rId33"/>
    <p:sldId id="282" r:id="rId34"/>
    <p:sldId id="347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2214546" y="71414"/>
            <a:ext cx="6500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ГБУ</a:t>
            </a:r>
            <a:r>
              <a:rPr lang="ru-RU" sz="1400" baseline="0" dirty="0" smtClean="0"/>
              <a:t> «УМЦ системы социальной защиты Оренбургской области»</a:t>
            </a:r>
            <a:endParaRPr lang="ru-RU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29058" y="642918"/>
            <a:ext cx="4929222" cy="192882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7030A0"/>
                </a:solidFill>
              </a:rPr>
              <a:t>Обеспечение досуга лиц, нуждающихся в уходе </a:t>
            </a: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2132" y="2750906"/>
            <a:ext cx="2893592" cy="3908645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14282" y="3857628"/>
            <a:ext cx="4457701" cy="279313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Преподаватель: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Степанова Наталья Ивановна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кандидат философских наук, доцент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lc="http://schemas.openxmlformats.org/drawingml/2006/lockedCanvas" xmlns:a16="http://schemas.microsoft.com/office/drawing/2014/main" xmlns="" id="{333669B3-79F3-4069-BA6E-96F91364FFC4}"/>
              </a:ext>
            </a:extLst>
          </p:cNvPr>
          <p:cNvSpPr/>
          <p:nvPr/>
        </p:nvSpPr>
        <p:spPr>
          <a:xfrm>
            <a:off x="142844" y="285728"/>
            <a:ext cx="3071834" cy="2786082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vert="horz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учреждение</a:t>
            </a:r>
          </a:p>
          <a:p>
            <a:pPr algn="ctr"/>
            <a:r>
              <a:rPr lang="ru-RU" sz="11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«УЧЕБНО-МЕТОДИЧЕСКИЙ ЦЕНТР СИСТЕМЫ СОЦИАЛЬНОЙ ЗАЩИТЫ ОРЕНБУРГСКОЙ ОБЛАСТИ</a:t>
            </a:r>
            <a:r>
              <a:rPr lang="ru-RU" sz="11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11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92880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798910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142852"/>
            <a:ext cx="6872278" cy="714380"/>
          </a:xfrm>
        </p:spPr>
        <p:txBody>
          <a:bodyPr>
            <a:noAutofit/>
          </a:bodyPr>
          <a:lstStyle/>
          <a:p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928670"/>
            <a:ext cx="8358246" cy="5500726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В целом досуг оздоровляет психику, развивает внутренний мир, расширяет жизненную среду, формируя представления о полноте своего существования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1986" name="Picture 2" descr="C:\Users\8\Desktop\НОВЫЙ 2022 год\картинки\кар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928934"/>
            <a:ext cx="5857884" cy="3905256"/>
          </a:xfrm>
          <a:prstGeom prst="rect">
            <a:avLst/>
          </a:prstGeom>
          <a:noFill/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71670" y="714356"/>
            <a:ext cx="6800870" cy="4286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9900FF"/>
                </a:solidFill>
              </a:rPr>
              <a:t>Реабилитационные виды досуга</a:t>
            </a:r>
            <a:endParaRPr lang="ru-RU" sz="4400" b="1" dirty="0">
              <a:solidFill>
                <a:srgbClr val="9900FF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85720" y="1428736"/>
            <a:ext cx="8643998" cy="3000396"/>
          </a:xfrm>
        </p:spPr>
        <p:txBody>
          <a:bodyPr>
            <a:normAutofit fontScale="92500" lnSpcReduction="10000"/>
          </a:bodyPr>
          <a:lstStyle/>
          <a:p>
            <a:r>
              <a:rPr lang="ru-RU" sz="3600" dirty="0" smtClean="0"/>
              <a:t>При организации культурно-досуговой деятельности необходимо учитывать индивидуальные психологические особенности, организацию культурно-досугового пространства в процессе реабилитации</a:t>
            </a:r>
            <a:endParaRPr lang="ru-RU" sz="3600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  <p:pic>
        <p:nvPicPr>
          <p:cNvPr id="7" name="Picture 2" descr="C:\Users\8\Desktop\img_1335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714612" y="4191956"/>
            <a:ext cx="4000496" cy="26660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43894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928670"/>
            <a:ext cx="6858048" cy="22125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800080"/>
                </a:solidFill>
              </a:rPr>
              <a:t>Технологии социокультурной реабилитации</a:t>
            </a:r>
            <a:r>
              <a:rPr lang="ru-RU" sz="4400" b="1" dirty="0">
                <a:solidFill>
                  <a:srgbClr val="800080"/>
                </a:solidFill>
              </a:rPr>
              <a:t/>
            </a:r>
            <a:br>
              <a:rPr lang="ru-RU" sz="4400" b="1" dirty="0">
                <a:solidFill>
                  <a:srgbClr val="800080"/>
                </a:solidFill>
              </a:rPr>
            </a:br>
            <a:endParaRPr lang="ru-RU" sz="4400" b="1" dirty="0">
              <a:solidFill>
                <a:srgbClr val="80008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1071546"/>
            <a:ext cx="8715436" cy="550072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1. </a:t>
            </a:r>
            <a:r>
              <a:rPr lang="ru-RU" sz="1600" b="1" dirty="0" smtClean="0">
                <a:solidFill>
                  <a:srgbClr val="800080"/>
                </a:solidFill>
              </a:rPr>
              <a:t>Общие </a:t>
            </a:r>
            <a:r>
              <a:rPr lang="ru-RU" sz="1600" b="1" dirty="0">
                <a:solidFill>
                  <a:srgbClr val="800080"/>
                </a:solidFill>
              </a:rPr>
              <a:t>технологии социальной </a:t>
            </a:r>
            <a:r>
              <a:rPr lang="ru-RU" sz="1600" b="1" dirty="0" smtClean="0">
                <a:solidFill>
                  <a:srgbClr val="800080"/>
                </a:solidFill>
              </a:rPr>
              <a:t>работы</a:t>
            </a:r>
            <a:r>
              <a:rPr lang="ru-RU" sz="1600" dirty="0" smtClean="0"/>
              <a:t>:  </a:t>
            </a:r>
            <a:r>
              <a:rPr lang="ru-RU" sz="1600" dirty="0"/>
              <a:t>Социальная </a:t>
            </a:r>
            <a:r>
              <a:rPr lang="ru-RU" sz="1600" dirty="0" smtClean="0"/>
              <a:t>ДИАГНОСТИКА, Социальная АДАПТАЦИЯ, Социальная ТЕРАПИЯ: </a:t>
            </a:r>
            <a:endParaRPr lang="ru-RU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err="1" smtClean="0"/>
              <a:t>Арттерапия</a:t>
            </a:r>
            <a:r>
              <a:rPr lang="ru-RU" sz="1600" dirty="0" smtClean="0"/>
              <a:t> (театр-</a:t>
            </a:r>
            <a:r>
              <a:rPr lang="ru-RU" sz="1600" dirty="0"/>
              <a:t>, и </a:t>
            </a:r>
            <a:r>
              <a:rPr lang="ru-RU" sz="1600" dirty="0" smtClean="0"/>
              <a:t>музыкотерапия</a:t>
            </a:r>
            <a:r>
              <a:rPr lang="ru-RU" sz="1600" dirty="0"/>
              <a:t>, бальные танцы, </a:t>
            </a:r>
            <a:r>
              <a:rPr lang="ru-RU" sz="1600" dirty="0" smtClean="0"/>
              <a:t>лепка</a:t>
            </a:r>
            <a:r>
              <a:rPr lang="ru-RU" sz="1600" dirty="0"/>
              <a:t>, рисование и др</a:t>
            </a:r>
            <a:r>
              <a:rPr lang="ru-RU" sz="1600" dirty="0" smtClean="0"/>
              <a:t>.); </a:t>
            </a:r>
            <a:r>
              <a:rPr lang="ru-RU" sz="1600" dirty="0" err="1" smtClean="0"/>
              <a:t>Библиотерапия</a:t>
            </a:r>
            <a:r>
              <a:rPr lang="ru-RU" sz="1600" dirty="0" smtClean="0"/>
              <a:t> (чтение </a:t>
            </a:r>
            <a:r>
              <a:rPr lang="ru-RU" sz="1600" dirty="0"/>
              <a:t>вслух, </a:t>
            </a:r>
            <a:r>
              <a:rPr lang="ru-RU" sz="1600" dirty="0" err="1" smtClean="0"/>
              <a:t>сказкотерапия</a:t>
            </a:r>
            <a:r>
              <a:rPr lang="ru-RU" sz="1600" dirty="0"/>
              <a:t>, поэтический клуб и </a:t>
            </a:r>
            <a:r>
              <a:rPr lang="ru-RU" sz="1600" dirty="0" smtClean="0"/>
              <a:t> др.); </a:t>
            </a:r>
            <a:r>
              <a:rPr lang="ru-RU" sz="1600" dirty="0" err="1" smtClean="0"/>
              <a:t>Природотерапия</a:t>
            </a:r>
            <a:r>
              <a:rPr lang="ru-RU" sz="1600" dirty="0" smtClean="0"/>
              <a:t> (уход </a:t>
            </a:r>
            <a:r>
              <a:rPr lang="ru-RU" sz="1600" dirty="0"/>
              <a:t>за растениями, животными, прогулки на </a:t>
            </a:r>
            <a:r>
              <a:rPr lang="ru-RU" sz="1600" dirty="0" smtClean="0"/>
              <a:t>природе</a:t>
            </a:r>
            <a:r>
              <a:rPr lang="ru-RU" sz="1600" dirty="0"/>
              <a:t>, </a:t>
            </a:r>
            <a:r>
              <a:rPr lang="ru-RU" sz="1600" dirty="0" smtClean="0"/>
              <a:t>экотуризм</a:t>
            </a:r>
            <a:r>
              <a:rPr lang="ru-RU" sz="1600" dirty="0"/>
              <a:t>, изготовление предметов из природного </a:t>
            </a:r>
            <a:r>
              <a:rPr lang="ru-RU" sz="1600" dirty="0" smtClean="0"/>
              <a:t>материала </a:t>
            </a:r>
            <a:r>
              <a:rPr lang="ru-RU" sz="1600" dirty="0"/>
              <a:t>и пр</a:t>
            </a:r>
            <a:r>
              <a:rPr lang="ru-RU" sz="1600" dirty="0" smtClean="0"/>
              <a:t>.)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800080"/>
                </a:solidFill>
              </a:rPr>
              <a:t>2. </a:t>
            </a:r>
            <a:r>
              <a:rPr lang="ru-RU" sz="1600" b="1" dirty="0" smtClean="0">
                <a:solidFill>
                  <a:srgbClr val="800080"/>
                </a:solidFill>
              </a:rPr>
              <a:t>Специфические реабилитационные технологии: </a:t>
            </a:r>
            <a:r>
              <a:rPr lang="ru-RU" sz="1600" b="1" dirty="0" err="1" smtClean="0">
                <a:solidFill>
                  <a:srgbClr val="800080"/>
                </a:solidFill>
              </a:rPr>
              <a:t>Социокультурная</a:t>
            </a:r>
            <a:r>
              <a:rPr lang="ru-RU" sz="1600" b="1" dirty="0" smtClean="0">
                <a:solidFill>
                  <a:srgbClr val="800080"/>
                </a:solidFill>
              </a:rPr>
              <a:t> реабилитация (СКР)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/>
              <a:t>СКР инвалидов с нарушением функций ОПОРНО-ДВИГАТЕЛЬНОГО </a:t>
            </a:r>
            <a:r>
              <a:rPr lang="ru-RU" sz="1600" dirty="0" smtClean="0"/>
              <a:t>АППАРАТА (танцы </a:t>
            </a:r>
            <a:r>
              <a:rPr lang="ru-RU" sz="1600" dirty="0"/>
              <a:t>на колясках, </a:t>
            </a:r>
            <a:r>
              <a:rPr lang="ru-RU" sz="1600" dirty="0" err="1"/>
              <a:t>театротерапия</a:t>
            </a:r>
            <a:r>
              <a:rPr lang="ru-RU" sz="1600" dirty="0"/>
              <a:t>, </a:t>
            </a:r>
            <a:r>
              <a:rPr lang="ru-RU" sz="1600" dirty="0" smtClean="0"/>
              <a:t>музыкотерапия</a:t>
            </a:r>
            <a:r>
              <a:rPr lang="ru-RU" sz="1600" dirty="0"/>
              <a:t>, </a:t>
            </a:r>
            <a:r>
              <a:rPr lang="ru-RU" sz="1600" dirty="0" err="1" smtClean="0"/>
              <a:t>библиотерапия</a:t>
            </a:r>
            <a:r>
              <a:rPr lang="ru-RU" sz="1600" dirty="0"/>
              <a:t>, экскурсии, художественное творчество, </a:t>
            </a:r>
            <a:r>
              <a:rPr lang="ru-RU" sz="1600" dirty="0" err="1"/>
              <a:t>игротерапия</a:t>
            </a:r>
            <a:r>
              <a:rPr lang="ru-RU" sz="1600" dirty="0"/>
              <a:t> и др</a:t>
            </a:r>
            <a:r>
              <a:rPr lang="ru-RU" sz="1600" dirty="0" smtClean="0"/>
              <a:t>.); </a:t>
            </a:r>
            <a:endParaRPr lang="ru-RU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/>
              <a:t>СКР </a:t>
            </a:r>
            <a:r>
              <a:rPr lang="ru-RU" sz="1600" dirty="0"/>
              <a:t>инвалидов с нарушением </a:t>
            </a:r>
            <a:r>
              <a:rPr lang="ru-RU" sz="1600" dirty="0" smtClean="0"/>
              <a:t>СЛУХА (специальная </a:t>
            </a:r>
            <a:r>
              <a:rPr lang="ru-RU" sz="1600" dirty="0" err="1" smtClean="0"/>
              <a:t>вокалотерапия</a:t>
            </a:r>
            <a:r>
              <a:rPr lang="ru-RU" sz="1600" dirty="0" smtClean="0"/>
              <a:t> </a:t>
            </a:r>
            <a:r>
              <a:rPr lang="ru-RU" sz="1600" dirty="0"/>
              <a:t>и танцы, </a:t>
            </a:r>
            <a:r>
              <a:rPr lang="ru-RU" sz="1600" dirty="0" err="1"/>
              <a:t>театротерапия</a:t>
            </a:r>
            <a:r>
              <a:rPr lang="ru-RU" sz="1600" dirty="0"/>
              <a:t>, просмотр телепередач с </a:t>
            </a:r>
            <a:r>
              <a:rPr lang="ru-RU" sz="1600" dirty="0" err="1" smtClean="0"/>
              <a:t>сурдопереводом</a:t>
            </a:r>
            <a:r>
              <a:rPr lang="ru-RU" sz="1600" dirty="0"/>
              <a:t>, экскурсии, экотуризм, </a:t>
            </a:r>
            <a:r>
              <a:rPr lang="ru-RU" sz="1600" dirty="0" err="1"/>
              <a:t>библиотерапия</a:t>
            </a:r>
            <a:r>
              <a:rPr lang="ru-RU" sz="1600" dirty="0"/>
              <a:t>, художественное </a:t>
            </a:r>
            <a:r>
              <a:rPr lang="ru-RU" sz="1600" dirty="0" smtClean="0"/>
              <a:t>творчество</a:t>
            </a:r>
            <a:r>
              <a:rPr lang="ru-RU" sz="1600" dirty="0"/>
              <a:t>, </a:t>
            </a:r>
            <a:r>
              <a:rPr lang="ru-RU" sz="1600" dirty="0" err="1"/>
              <a:t>игротерапия</a:t>
            </a:r>
            <a:r>
              <a:rPr lang="ru-RU" sz="1600" dirty="0"/>
              <a:t>. (Условием успешной реабилитации данной группы </a:t>
            </a:r>
            <a:r>
              <a:rPr lang="ru-RU" sz="1600" dirty="0" smtClean="0"/>
              <a:t>инвалидов </a:t>
            </a:r>
            <a:r>
              <a:rPr lang="ru-RU" sz="1600" dirty="0"/>
              <a:t>является знание русского жестового языка)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/>
              <a:t>СКР </a:t>
            </a:r>
            <a:r>
              <a:rPr lang="ru-RU" sz="1600" dirty="0"/>
              <a:t>инвалидов с нарушением ЗРЕНИЯ </a:t>
            </a:r>
            <a:r>
              <a:rPr lang="ru-RU" sz="1600" dirty="0" smtClean="0"/>
              <a:t>(музыкотерапия</a:t>
            </a:r>
            <a:r>
              <a:rPr lang="ru-RU" sz="1600" dirty="0"/>
              <a:t>, </a:t>
            </a:r>
            <a:r>
              <a:rPr lang="ru-RU" sz="1600" dirty="0" err="1" smtClean="0"/>
              <a:t>вокалотерапия</a:t>
            </a:r>
            <a:r>
              <a:rPr lang="ru-RU" sz="1600" dirty="0"/>
              <a:t>, </a:t>
            </a:r>
            <a:r>
              <a:rPr lang="ru-RU" sz="1600" dirty="0" err="1" smtClean="0"/>
              <a:t>ароматерапия</a:t>
            </a:r>
            <a:r>
              <a:rPr lang="ru-RU" sz="1600" dirty="0" smtClean="0"/>
              <a:t> </a:t>
            </a:r>
            <a:r>
              <a:rPr lang="ru-RU" sz="1600" dirty="0"/>
              <a:t>(в том числе прогулки на природе в местах, </a:t>
            </a:r>
            <a:r>
              <a:rPr lang="ru-RU" sz="1600" dirty="0" smtClean="0"/>
              <a:t>насыщенных </a:t>
            </a:r>
            <a:r>
              <a:rPr lang="ru-RU" sz="1600" dirty="0"/>
              <a:t>ароматами растений, воды), </a:t>
            </a:r>
            <a:r>
              <a:rPr lang="ru-RU" sz="1600" dirty="0" err="1"/>
              <a:t>библиотерапия</a:t>
            </a:r>
            <a:r>
              <a:rPr lang="ru-RU" sz="1600" dirty="0"/>
              <a:t> (чтение по Брайлю, </a:t>
            </a:r>
            <a:r>
              <a:rPr lang="ru-RU" sz="1600" dirty="0" smtClean="0"/>
              <a:t>громкое </a:t>
            </a:r>
            <a:r>
              <a:rPr lang="ru-RU" sz="1600" dirty="0"/>
              <a:t>чтение, декламация, сочинение рассказов и пр., поэтическое </a:t>
            </a:r>
            <a:r>
              <a:rPr lang="ru-RU" sz="1600" dirty="0" smtClean="0"/>
              <a:t>творчество);</a:t>
            </a:r>
            <a:endParaRPr lang="ru-RU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/>
              <a:t>СКР </a:t>
            </a:r>
            <a:r>
              <a:rPr lang="ru-RU" sz="1600" dirty="0"/>
              <a:t>инвалидов с психическими нарушениями и интеллектуальной </a:t>
            </a:r>
            <a:r>
              <a:rPr lang="ru-RU" sz="1600" dirty="0" smtClean="0"/>
              <a:t>недостаточностью (коллективная импровизация, </a:t>
            </a:r>
            <a:r>
              <a:rPr lang="ru-RU" sz="1600" dirty="0" err="1" smtClean="0"/>
              <a:t>драматерапия</a:t>
            </a:r>
            <a:r>
              <a:rPr lang="ru-RU" sz="1600" dirty="0" smtClean="0"/>
              <a:t>)</a:t>
            </a:r>
            <a:endParaRPr lang="ru-RU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/>
              <a:t>СКР пожилых (в </a:t>
            </a:r>
            <a:r>
              <a:rPr lang="ru-RU" sz="1600" dirty="0"/>
              <a:t>случае отсутствия выраженной </a:t>
            </a:r>
            <a:r>
              <a:rPr lang="ru-RU" sz="1600" dirty="0" smtClean="0"/>
              <a:t>патологии </a:t>
            </a:r>
            <a:r>
              <a:rPr lang="ru-RU" sz="1600" dirty="0"/>
              <a:t>ограничений в занятиях для них нет, поэтому методики подбираются </a:t>
            </a:r>
            <a:r>
              <a:rPr lang="ru-RU" sz="1600" dirty="0" smtClean="0"/>
              <a:t>лишь </a:t>
            </a:r>
            <a:r>
              <a:rPr lang="ru-RU" sz="1600" dirty="0"/>
              <a:t>с учетом индивидуальных способностей и интересов клиента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481211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500043"/>
            <a:ext cx="7000924" cy="121444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800080"/>
                </a:solidFill>
              </a:rPr>
              <a:t>Программа досуга пожилых людей </a:t>
            </a:r>
            <a:r>
              <a:rPr lang="ru-RU" sz="2800" b="1" dirty="0" smtClean="0">
                <a:solidFill>
                  <a:srgbClr val="800080"/>
                </a:solidFill>
              </a:rPr>
              <a:t>и инвалидов может </a:t>
            </a:r>
            <a:r>
              <a:rPr lang="ru-RU" sz="2800" b="1" dirty="0">
                <a:solidFill>
                  <a:srgbClr val="800080"/>
                </a:solidFill>
              </a:rPr>
              <a:t>включать в себя следующие варианты активностей в зависимости от их </a:t>
            </a:r>
            <a:r>
              <a:rPr lang="ru-RU" sz="2800" b="1" dirty="0" smtClean="0">
                <a:solidFill>
                  <a:srgbClr val="800080"/>
                </a:solidFill>
              </a:rPr>
              <a:t>возможностей</a:t>
            </a:r>
            <a:endParaRPr lang="ru-RU" sz="2800" b="1" dirty="0">
              <a:solidFill>
                <a:srgbClr val="80008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3" y="2000240"/>
            <a:ext cx="8301068" cy="4500594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Занятие </a:t>
            </a:r>
            <a:r>
              <a:rPr lang="ru-RU" dirty="0"/>
              <a:t>спортом и любая деятельность, связанная с физическими нагрузками. Пожилые люди здесь могут играть не только роль участников, но и зрителей, и даже организаторов мероприятий.</a:t>
            </a:r>
          </a:p>
          <a:p>
            <a:r>
              <a:rPr lang="ru-RU" dirty="0" smtClean="0"/>
              <a:t>Художественное </a:t>
            </a:r>
            <a:r>
              <a:rPr lang="ru-RU" dirty="0"/>
              <a:t>творчество и литературная деятельность.</a:t>
            </a:r>
          </a:p>
          <a:p>
            <a:r>
              <a:rPr lang="ru-RU" dirty="0" smtClean="0"/>
              <a:t>Рукоделие </a:t>
            </a:r>
            <a:r>
              <a:rPr lang="ru-RU" dirty="0"/>
              <a:t>(вышивка, вязание, плетение и другие варианты рукоделия).</a:t>
            </a:r>
          </a:p>
          <a:p>
            <a:r>
              <a:rPr lang="ru-RU" dirty="0" smtClean="0"/>
              <a:t>Уход </a:t>
            </a:r>
            <a:r>
              <a:rPr lang="ru-RU" dirty="0"/>
              <a:t>за животными</a:t>
            </a:r>
          </a:p>
          <a:p>
            <a:r>
              <a:rPr lang="ru-RU" dirty="0" smtClean="0"/>
              <a:t>Занятия </a:t>
            </a:r>
            <a:r>
              <a:rPr lang="ru-RU" dirty="0"/>
              <a:t>любимыми увлечениями.</a:t>
            </a:r>
          </a:p>
          <a:p>
            <a:r>
              <a:rPr lang="ru-RU" dirty="0" smtClean="0"/>
              <a:t>Походы </a:t>
            </a:r>
            <a:r>
              <a:rPr lang="ru-RU" dirty="0"/>
              <a:t>в музеи, посещение спектаклей, выставок, экскурсий и другие культурные мероприятия.</a:t>
            </a:r>
          </a:p>
          <a:p>
            <a:r>
              <a:rPr lang="ru-RU" dirty="0" smtClean="0"/>
              <a:t>Компьютерные </a:t>
            </a:r>
            <a:r>
              <a:rPr lang="ru-RU" dirty="0"/>
              <a:t>или настольные игры</a:t>
            </a:r>
          </a:p>
          <a:p>
            <a:r>
              <a:rPr lang="ru-RU" dirty="0" smtClean="0"/>
              <a:t>Развлекательные </a:t>
            </a:r>
            <a:r>
              <a:rPr lang="ru-RU" dirty="0"/>
              <a:t>варианты досуга (просмотр телевизионных передач, кинофильмов, чтение книг и т.д.)</a:t>
            </a:r>
          </a:p>
          <a:p>
            <a:r>
              <a:rPr lang="ru-RU" dirty="0" smtClean="0"/>
              <a:t>Общение </a:t>
            </a:r>
            <a:r>
              <a:rPr lang="ru-RU" dirty="0"/>
              <a:t>(разговоры по телефону, переписка, проведение тематических вечеров и мероприятий развлекательного характера). </a:t>
            </a:r>
          </a:p>
          <a:p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920992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274638"/>
            <a:ext cx="647225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800080"/>
                </a:solidFill>
              </a:rPr>
              <a:t>Реабилитационные виды досуга. </a:t>
            </a:r>
            <a:r>
              <a:rPr lang="ru-RU" sz="4000" b="1" dirty="0" err="1" smtClean="0">
                <a:solidFill>
                  <a:srgbClr val="800080"/>
                </a:solidFill>
              </a:rPr>
              <a:t>Арттерапия</a:t>
            </a:r>
            <a:r>
              <a:rPr lang="ru-RU" sz="4000" b="1" dirty="0" smtClean="0">
                <a:solidFill>
                  <a:srgbClr val="800080"/>
                </a:solidFill>
              </a:rPr>
              <a:t>  </a:t>
            </a:r>
            <a:endParaRPr lang="ru-RU" sz="4000" b="1" dirty="0">
              <a:solidFill>
                <a:srgbClr val="80008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281" y="1600962"/>
            <a:ext cx="4399805" cy="4399805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95800" cy="482919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В этом случае досуг посвящается занятиям художественным творчеством, искусством.</a:t>
            </a:r>
          </a:p>
          <a:p>
            <a:r>
              <a:rPr lang="ru-RU" dirty="0" smtClean="0"/>
              <a:t>Данная методика применяется для комплексной реабилитации и помогает:</a:t>
            </a:r>
          </a:p>
          <a:p>
            <a:pPr>
              <a:buNone/>
            </a:pPr>
            <a:r>
              <a:rPr lang="ru-RU" dirty="0" smtClean="0"/>
              <a:t>- частично или полностью устранить психические расстройства;</a:t>
            </a:r>
          </a:p>
          <a:p>
            <a:pPr>
              <a:buNone/>
            </a:pPr>
            <a:r>
              <a:rPr lang="ru-RU" dirty="0" smtClean="0"/>
              <a:t>- устранить нарушенные функции мелкой моторики рук.</a:t>
            </a:r>
          </a:p>
          <a:p>
            <a:endParaRPr lang="ru-RU" dirty="0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25488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74638"/>
            <a:ext cx="747238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800080"/>
                </a:solidFill>
              </a:rPr>
              <a:t>Реабилитационные виды </a:t>
            </a:r>
            <a:r>
              <a:rPr lang="ru-RU" sz="3600" b="1" dirty="0" smtClean="0">
                <a:solidFill>
                  <a:srgbClr val="800080"/>
                </a:solidFill>
              </a:rPr>
              <a:t>досуга</a:t>
            </a:r>
            <a:br>
              <a:rPr lang="ru-RU" sz="3600" b="1" dirty="0" smtClean="0">
                <a:solidFill>
                  <a:srgbClr val="800080"/>
                </a:solidFill>
              </a:rPr>
            </a:br>
            <a:r>
              <a:rPr lang="ru-RU" sz="3600" b="1" dirty="0" smtClean="0">
                <a:solidFill>
                  <a:srgbClr val="800080"/>
                </a:solidFill>
              </a:rPr>
              <a:t>Песочная терапия </a:t>
            </a:r>
            <a:endParaRPr lang="ru-RU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создание песочных сюжетов способствует творческому регрессу, работа в песочнице возвращает в детство и способствует активизации «архетипа ребенка». </a:t>
            </a:r>
          </a:p>
          <a:p>
            <a:r>
              <a:rPr lang="ru-RU" dirty="0" smtClean="0"/>
              <a:t> «Картина на песке может быть понята как трехмерное изображение какого-либо аспекта душевного состояния. Неосознанная проблема разыгрывается в песочнице, подобно драме, конфликт переносится из внутреннего мира во внешний и делается зримым» (</a:t>
            </a:r>
            <a:r>
              <a:rPr lang="ru-RU" dirty="0" err="1" smtClean="0"/>
              <a:t>Дора</a:t>
            </a:r>
            <a:r>
              <a:rPr lang="ru-RU" dirty="0" smtClean="0"/>
              <a:t> </a:t>
            </a:r>
            <a:r>
              <a:rPr lang="ru-RU" dirty="0" err="1" smtClean="0"/>
              <a:t>Калфф</a:t>
            </a:r>
            <a:r>
              <a:rPr lang="ru-RU" dirty="0" smtClean="0"/>
              <a:t>, «</a:t>
            </a:r>
            <a:r>
              <a:rPr lang="ru-RU" dirty="0" err="1" smtClean="0"/>
              <a:t>Sandplay</a:t>
            </a:r>
            <a:r>
              <a:rPr lang="ru-RU" dirty="0" smtClean="0"/>
              <a:t>», 1980).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488"/>
            <a:ext cx="4648913" cy="412996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394312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285728"/>
            <a:ext cx="6472254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Реабилитационные виды досуга</a:t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err="1" smtClean="0">
                <a:solidFill>
                  <a:srgbClr val="7030A0"/>
                </a:solidFill>
              </a:rPr>
              <a:t>Цветотерапия</a:t>
            </a:r>
            <a:r>
              <a:rPr lang="ru-RU" sz="3200" b="1" dirty="0" smtClean="0">
                <a:solidFill>
                  <a:srgbClr val="7030A0"/>
                </a:solidFill>
              </a:rPr>
              <a:t> 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785926"/>
            <a:ext cx="4038600" cy="4340237"/>
          </a:xfrm>
        </p:spPr>
        <p:txBody>
          <a:bodyPr>
            <a:noAutofit/>
          </a:bodyPr>
          <a:lstStyle/>
          <a:p>
            <a:r>
              <a:rPr lang="ru-RU" sz="2000" dirty="0" smtClean="0"/>
              <a:t>В середине 1950-х гг. швейцарский ученый Макс </a:t>
            </a:r>
            <a:r>
              <a:rPr lang="ru-RU" sz="2000" dirty="0" err="1" smtClean="0"/>
              <a:t>Люшер</a:t>
            </a:r>
            <a:r>
              <a:rPr lang="ru-RU" sz="2000" dirty="0" smtClean="0"/>
              <a:t> составил оригинальный цветовой тест. После многих экспериментов из 4500 тонов и оттенков были выбраны цвета, наиболее ярко влияющие на физиологию и психологию человека. Исследования, проведённые </a:t>
            </a:r>
            <a:r>
              <a:rPr lang="ru-RU" sz="2000" dirty="0" err="1" smtClean="0"/>
              <a:t>Люшером</a:t>
            </a:r>
            <a:r>
              <a:rPr lang="ru-RU" sz="2000" dirty="0" smtClean="0"/>
              <a:t>, показали, что цвет может изменить функции некоторых систем человеческого организма. </a:t>
            </a:r>
            <a:endParaRPr lang="ru-RU" sz="2000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071678"/>
            <a:ext cx="4143297" cy="345274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</a:rPr>
              <a:t>Цветотерапия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85720" y="1357298"/>
            <a:ext cx="8401080" cy="5072098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Цветотерапия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- самый доступный способ психологической коррекции. Зная, как цвет влияет на эмоциональное состояние и самочувствие человека, можно самостоятельно применять на практике. Например, подобрать подходящий энергетике гардероб, сменить шторы в доме, купить цветные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бомбочки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для ванны. Особый эффект произведет сочетание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цветотерапии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арт-терапии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 помощью красок можно вызвать бездействие, а можно мотивировать личность, повысить трудоспособность.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74638"/>
            <a:ext cx="7472386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Белый – символ чистоты и непорочности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282" y="2643182"/>
            <a:ext cx="4545979" cy="2560621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Этот цвет тонизирует, избавляет от страха. Белый улучшает зрение, нормализует работу эндокринной системы, выводит шлаки и токсины из организма. Но долгое воздействие белого приводит к апатии, депрессии и тоске. Например, полярники нередко страдают от сенсорного голода (отсутствие ощущений, эмоций, раздражающих факторов, необходимых человеку) и угнетенного состояния.</a:t>
            </a:r>
          </a:p>
          <a:p>
            <a:endParaRPr lang="ru-RU" dirty="0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850456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14546" y="642918"/>
            <a:ext cx="6472254" cy="857256"/>
          </a:xfrm>
        </p:spPr>
        <p:txBody>
          <a:bodyPr>
            <a:noAutofit/>
          </a:bodyPr>
          <a:lstStyle/>
          <a:p>
            <a:r>
              <a:rPr lang="ru-RU" sz="3200" dirty="0" smtClean="0"/>
              <a:t>Черный – для кого-то мрак, смерть, для кого-то цвет элегантности, строгости. 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6552" y="2357430"/>
            <a:ext cx="4415459" cy="2928958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714488"/>
            <a:ext cx="4038600" cy="4411675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Влияние он оказывает одинаковое: позволяет повысить организованность и силу воли. Это цвет протеста, вызова, поиска истины. Помогает сосредоточиться на главном, но его переизбыток приводит к подавленности</a:t>
            </a:r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777166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428860" y="357167"/>
            <a:ext cx="6572296" cy="85725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800080"/>
                </a:solidFill>
              </a:rPr>
              <a:t>Терминология </a:t>
            </a:r>
            <a:endParaRPr lang="ru-RU" sz="4000" b="1" dirty="0">
              <a:solidFill>
                <a:srgbClr val="80008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57158" y="1500174"/>
            <a:ext cx="8572559" cy="5011463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/>
              <a:t>Свободное время </a:t>
            </a:r>
            <a:r>
              <a:rPr lang="ru-RU" dirty="0"/>
              <a:t>– часть внерабочего времени, которая освобождена от непреложных временных затрат, т.е. семейных, общественных и бытовых забот, а также от необходимой физиологической деятельности (сна, питания и пр</a:t>
            </a:r>
            <a:r>
              <a:rPr lang="ru-RU" dirty="0" smtClean="0"/>
              <a:t>.).</a:t>
            </a:r>
          </a:p>
          <a:p>
            <a:r>
              <a:rPr lang="ru-RU" b="1" dirty="0"/>
              <a:t>Досуг</a:t>
            </a:r>
            <a:r>
              <a:rPr lang="ru-RU" dirty="0"/>
              <a:t> – это часть свободного времени, которая посвящена занятиям, выполняющим функцию восстановления физических и психических сил человека; деятельности ради собственного удовольствия, развлечения, самосовершенствования или достижения иных целей по собственному выбору, а не по причине материальной необходимости. </a:t>
            </a:r>
            <a:endParaRPr lang="ru-RU" dirty="0" smtClean="0"/>
          </a:p>
          <a:p>
            <a:r>
              <a:rPr lang="ru-RU" b="1" dirty="0"/>
              <a:t>Отдых</a:t>
            </a:r>
            <a:r>
              <a:rPr lang="ru-RU" dirty="0"/>
              <a:t> предполагает осуществление человеком одной из фундаментальных своих потребностей в релаксации, расслаблении, в переключении внимания с одного предмета на другой. </a:t>
            </a:r>
            <a:endParaRPr lang="ru-RU" dirty="0" smtClean="0"/>
          </a:p>
          <a:p>
            <a:r>
              <a:rPr lang="ru-RU" b="1" dirty="0"/>
              <a:t>Рекреация</a:t>
            </a:r>
            <a:r>
              <a:rPr lang="ru-RU" dirty="0"/>
              <a:t> – это биологическая активность человека, которая направлена на восстановление физиологического, физического потенциала, на оздоровление душевных сил, которые ослабляются в процессе работы, однообразных занятий или болезни.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234147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43042" y="428604"/>
            <a:ext cx="7115196" cy="796908"/>
          </a:xfrm>
        </p:spPr>
        <p:txBody>
          <a:bodyPr/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Серый нейтральный цвет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035760"/>
            <a:ext cx="4038600" cy="3654842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помогает отгородиться от внешнего мира, слиться с толпой и стать незаметным. Серая одежда дарит чувство уюта и комфорта. Серый способствует обретению внутренней стабильности и гармонии. Помогает при нервном истощении.</a:t>
            </a:r>
          </a:p>
          <a:p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118073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57290" y="357166"/>
            <a:ext cx="7543824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Красный возбуждает аппетит, повышает силу и выносливость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282" y="2285992"/>
            <a:ext cx="4286280" cy="3214710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286248" y="1714488"/>
            <a:ext cx="4643470" cy="4929222"/>
          </a:xfrm>
        </p:spPr>
        <p:txBody>
          <a:bodyPr>
            <a:normAutofit fontScale="47500" lnSpcReduction="20000"/>
          </a:bodyPr>
          <a:lstStyle/>
          <a:p>
            <a:r>
              <a:rPr lang="ru-RU" sz="3300" dirty="0" smtClean="0">
                <a:latin typeface="Arial" pitchFamily="34" charset="0"/>
                <a:cs typeface="Arial" pitchFamily="34" charset="0"/>
              </a:rPr>
              <a:t>Ассоциируется с силой, страстью и опасностью. Помогает принимать решения, повышает самооценку, работоспособность и энергию. Красный – цвет борцов, сильных личностей. Но у раздражительных и чрезмерно активных людей он вызывает утомление, агрессию. На уровне физиологии красный повышает давление, стимулирует обменные процессы, укрепляет иммунитет. Если надо срочно взбодриться и согреться, то достаточно надеть на себя вещь красного цвета. Люди с заболеваниями </a:t>
            </a:r>
            <a:r>
              <a:rPr lang="ru-RU" sz="3300" dirty="0" err="1" smtClean="0">
                <a:latin typeface="Arial" pitchFamily="34" charset="0"/>
                <a:cs typeface="Arial" pitchFamily="34" charset="0"/>
              </a:rPr>
              <a:t>сердечно-сосудистой</a:t>
            </a:r>
            <a:r>
              <a:rPr lang="ru-RU" sz="3300" dirty="0" smtClean="0">
                <a:latin typeface="Arial" pitchFamily="34" charset="0"/>
                <a:cs typeface="Arial" pitchFamily="34" charset="0"/>
              </a:rPr>
              <a:t> системы подсознательно тянутся к красному. А с точки зрения психологии, его наоборот, выбирают те, кто уже наделен соответствующими чертами: смелостью, силой, сексуальностью, решительностью. А тем, у кого этих качеств нет, красный поможет обрести их.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517696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3108" y="214290"/>
            <a:ext cx="6657964" cy="78581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Синий успокаивающий цвет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2143116"/>
            <a:ext cx="4038600" cy="3286148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143372" y="1000108"/>
            <a:ext cx="4786346" cy="5572164"/>
          </a:xfrm>
        </p:spPr>
        <p:txBody>
          <a:bodyPr>
            <a:normAutofit fontScale="25000" lnSpcReduction="20000"/>
          </a:bodyPr>
          <a:lstStyle/>
          <a:p>
            <a:r>
              <a:rPr lang="ru-RU" sz="7200" dirty="0" smtClean="0">
                <a:latin typeface="Arial" pitchFamily="34" charset="0"/>
                <a:cs typeface="Arial" pitchFamily="34" charset="0"/>
              </a:rPr>
              <a:t>Снижает возбуждение и тревогу, усмиряет аппетит. Перед сном воздействие синего снимает напряжение, накопившееся за день. Он улучшает концентрацию внимания, освежает разум. Перед принятием важных решений полезно окружить себя синим. Позволит он избавиться от </a:t>
            </a:r>
            <a:r>
              <a:rPr lang="ru-RU" sz="7200" dirty="0" err="1" smtClean="0">
                <a:latin typeface="Arial" pitchFamily="34" charset="0"/>
                <a:cs typeface="Arial" pitchFamily="34" charset="0"/>
              </a:rPr>
              <a:t>гиперактивности</a:t>
            </a:r>
            <a:r>
              <a:rPr lang="ru-RU" sz="7200" dirty="0" smtClean="0">
                <a:latin typeface="Arial" pitchFamily="34" charset="0"/>
                <a:cs typeface="Arial" pitchFamily="34" charset="0"/>
              </a:rPr>
              <a:t> и эмоциональной неуравновешенности, развить дисциплинированность. Это цвет невозмутимости. Обязательно должен присутствовать в жизни импульсивных людей с холерическим темпераментом. </a:t>
            </a:r>
          </a:p>
          <a:p>
            <a:r>
              <a:rPr lang="ru-RU" sz="7200" dirty="0" smtClean="0">
                <a:latin typeface="Arial" pitchFamily="34" charset="0"/>
                <a:cs typeface="Arial" pitchFamily="34" charset="0"/>
              </a:rPr>
              <a:t>Темные оттенки синего повышают тревожность, создают депрессивный фон настроения. Светлые оттенки оказывают положительное влияние, но их избыток опасен. Обилие синего вызывает меланхолию, погружает человека в мир иллюзий. Синий действует как обезболивающее, помогает снять воспаление, понизить температуру и давление. Помогает бороться с бессонницей.</a:t>
            </a:r>
          </a:p>
          <a:p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497212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57356" y="571480"/>
            <a:ext cx="6900882" cy="7143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Зеленый цвет молодости и свежести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2428868"/>
            <a:ext cx="4038600" cy="2857520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214810" y="1785926"/>
            <a:ext cx="4643470" cy="485778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Помогает достигать целей, сохранять и приумножать богатства и достижения. Заряжает энергией и умиротворяет, производит больший расслабляющий эффект, чем синие оттенки. Зеленый необходим людям с </a:t>
            </a:r>
            <a:r>
              <a:rPr lang="ru-RU" dirty="0" err="1" smtClean="0"/>
              <a:t>психоэмоциональными</a:t>
            </a:r>
            <a:r>
              <a:rPr lang="ru-RU" dirty="0" smtClean="0"/>
              <a:t> и интеллектуальными перегрузками. Повышает концентрацию внимания. Темные оттенки опасны – подавляют и провоцируют развитие депрессии. Зеленый улучшает пищеварение, помогает избавиться от плохих мыслей. Недостаток зеленого приводит к проблемам в работе дыхательной и </a:t>
            </a:r>
            <a:r>
              <a:rPr lang="ru-RU" dirty="0" err="1" smtClean="0"/>
              <a:t>сердечно-сосудистой</a:t>
            </a:r>
            <a:r>
              <a:rPr lang="ru-RU" dirty="0" smtClean="0"/>
              <a:t> систем, трудностям в общении с противоположным полом.</a:t>
            </a:r>
          </a:p>
          <a:p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930469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71670" y="571480"/>
            <a:ext cx="6786610" cy="84615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Желтый разжигает аппетит и возбуждает психику, тонизирует мышцы и мозг, повышает интеллектуальные способности 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857364"/>
            <a:ext cx="4038600" cy="4038600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357686" y="1600200"/>
            <a:ext cx="4329114" cy="4829196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Положительно влияет на самооценку. Больше других цветов влияет на активность мозга. Стимулирует мыслительную деятельность и развивает творческие способности, раскрывает таланты. Символизирует ум, самодостаточность , зрелость, мудрость. Желтый одновременно повышает настроение, пополняет энергетические запасы человека и расслабляет. Но психологи не рекомендуют злоупотреблять им. В больших количествах приводит к истощению, срывам. Людям с бессонницей его лучше избегать. </a:t>
            </a:r>
          </a:p>
          <a:p>
            <a:r>
              <a:rPr lang="ru-RU" dirty="0" smtClean="0"/>
              <a:t>Желтый отвечает за здоровье и молодость кожи, усвояемость полезных веществ, особенно кальция, работу опорно-двигательного аппарата.</a:t>
            </a:r>
          </a:p>
          <a:p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766709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7030A0"/>
                </a:solidFill>
              </a:rPr>
              <a:t>Сказкотерапия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00562" y="1285860"/>
            <a:ext cx="4643438" cy="514353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это направление практической психологии, метод, использующий сказку для решения задач в области воспитания, образования, коррекции поведения, профилактики психологических отклонений, психологической и психотерапевтической помощи и др.</a:t>
            </a:r>
          </a:p>
          <a:p>
            <a:r>
              <a:rPr lang="ru-RU" dirty="0" smtClean="0"/>
              <a:t> </a:t>
            </a:r>
            <a:r>
              <a:rPr lang="ru-RU" dirty="0" err="1" smtClean="0"/>
              <a:t>сказкотерапия</a:t>
            </a:r>
            <a:r>
              <a:rPr lang="ru-RU" dirty="0" smtClean="0"/>
              <a:t> - волшебный и доступный каждому метод, может превратить жизнь каждого из нас в добрую и счастливую сказку.</a:t>
            </a:r>
          </a:p>
          <a:p>
            <a:endParaRPr lang="ru-RU" dirty="0"/>
          </a:p>
        </p:txBody>
      </p:sp>
      <p:pic>
        <p:nvPicPr>
          <p:cNvPr id="43010" name="Picture 2" descr="C:\Users\8\Desktop\НОВЫЙ 2022 год\картинки\кар 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643050"/>
            <a:ext cx="4387911" cy="2928958"/>
          </a:xfrm>
          <a:prstGeom prst="rect">
            <a:avLst/>
          </a:prstGeom>
          <a:noFill/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142852"/>
            <a:ext cx="6972320" cy="785818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0070C0"/>
                </a:solidFill>
              </a:rPr>
              <a:t>Сказкотерапия</a:t>
            </a:r>
            <a:r>
              <a:rPr lang="ru-RU" b="1" dirty="0" smtClean="0">
                <a:solidFill>
                  <a:srgbClr val="0070C0"/>
                </a:solidFill>
              </a:rPr>
              <a:t> для взрослых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00496" y="1000108"/>
            <a:ext cx="4929222" cy="5643602"/>
          </a:xfrm>
        </p:spPr>
        <p:txBody>
          <a:bodyPr>
            <a:normAutofit fontScale="40000" lnSpcReduction="20000"/>
          </a:bodyPr>
          <a:lstStyle/>
          <a:p>
            <a:r>
              <a:rPr lang="ru-RU" sz="4500" dirty="0" smtClean="0">
                <a:latin typeface="Arial" pitchFamily="34" charset="0"/>
                <a:cs typeface="Arial" pitchFamily="34" charset="0"/>
              </a:rPr>
              <a:t>Со скептически настроенными, «не волшебными» взрослыми </a:t>
            </a:r>
            <a:r>
              <a:rPr lang="ru-RU" sz="4500" dirty="0" err="1" smtClean="0">
                <a:latin typeface="Arial" pitchFamily="34" charset="0"/>
                <a:cs typeface="Arial" pitchFamily="34" charset="0"/>
              </a:rPr>
              <a:t>сказкотерапия</a:t>
            </a:r>
            <a:r>
              <a:rPr lang="ru-RU" sz="4500" dirty="0" smtClean="0">
                <a:latin typeface="Arial" pitchFamily="34" charset="0"/>
                <a:cs typeface="Arial" pitchFamily="34" charset="0"/>
              </a:rPr>
              <a:t> походит дольше, чем с детьми, которые верят в сказки и чудеса.</a:t>
            </a:r>
          </a:p>
          <a:p>
            <a:r>
              <a:rPr lang="ru-RU" sz="4500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4500" dirty="0" err="1" smtClean="0">
                <a:latin typeface="Arial" pitchFamily="34" charset="0"/>
                <a:cs typeface="Arial" pitchFamily="34" charset="0"/>
              </a:rPr>
              <a:t>сказкотерапии</a:t>
            </a:r>
            <a:r>
              <a:rPr lang="ru-RU" sz="4500" dirty="0" smtClean="0">
                <a:latin typeface="Arial" pitchFamily="34" charset="0"/>
                <a:cs typeface="Arial" pitchFamily="34" charset="0"/>
              </a:rPr>
              <a:t> нужно определенное состояние мышления, готовность к игре, приходу чудес в жизнь.</a:t>
            </a:r>
          </a:p>
          <a:p>
            <a:r>
              <a:rPr lang="ru-RU" sz="4500" dirty="0" smtClean="0">
                <a:latin typeface="Arial" pitchFamily="34" charset="0"/>
                <a:cs typeface="Arial" pitchFamily="34" charset="0"/>
              </a:rPr>
              <a:t>А чудеса случаются! Их только нужно пригласить к себе.</a:t>
            </a:r>
          </a:p>
          <a:p>
            <a:r>
              <a:rPr lang="ru-RU" sz="4500" b="1" dirty="0" smtClean="0">
                <a:latin typeface="Arial" pitchFamily="34" charset="0"/>
                <a:cs typeface="Arial" pitchFamily="34" charset="0"/>
              </a:rPr>
              <a:t>Пишете сказку под свою ситуацию, которую хотите решить.</a:t>
            </a:r>
            <a:endParaRPr lang="ru-RU" sz="45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4500" dirty="0" smtClean="0">
                <a:latin typeface="Arial" pitchFamily="34" charset="0"/>
                <a:cs typeface="Arial" pitchFamily="34" charset="0"/>
              </a:rPr>
              <a:t>Главного героя и действующих лиц (людей, проблемы) изображаем в виде сказочных героев.</a:t>
            </a:r>
          </a:p>
          <a:p>
            <a:r>
              <a:rPr lang="ru-RU" sz="4500" dirty="0" smtClean="0">
                <a:latin typeface="Arial" pitchFamily="34" charset="0"/>
                <a:cs typeface="Arial" pitchFamily="34" charset="0"/>
              </a:rPr>
              <a:t>Наделяем их определенными свойствами и действиями.</a:t>
            </a:r>
            <a:br>
              <a:rPr lang="ru-RU" sz="4500" dirty="0" smtClean="0">
                <a:latin typeface="Arial" pitchFamily="34" charset="0"/>
                <a:cs typeface="Arial" pitchFamily="34" charset="0"/>
              </a:rPr>
            </a:br>
            <a:r>
              <a:rPr lang="ru-RU" sz="4500" dirty="0" smtClean="0">
                <a:latin typeface="Arial" pitchFamily="34" charset="0"/>
                <a:cs typeface="Arial" pitchFamily="34" charset="0"/>
              </a:rPr>
              <a:t>Хорошо придумать свою сказку, со своим сюжетом.</a:t>
            </a:r>
            <a:br>
              <a:rPr lang="ru-RU" sz="4500" dirty="0" smtClean="0">
                <a:latin typeface="Arial" pitchFamily="34" charset="0"/>
                <a:cs typeface="Arial" pitchFamily="34" charset="0"/>
              </a:rPr>
            </a:br>
            <a:r>
              <a:rPr lang="ru-RU" sz="4500" dirty="0" smtClean="0">
                <a:latin typeface="Arial" pitchFamily="34" charset="0"/>
                <a:cs typeface="Arial" pitchFamily="34" charset="0"/>
              </a:rPr>
              <a:t>Если свою сложно - можно взять за основу какую-нибудь уже известную. В сказке обязательно Ваше главное желание (как Вы хотите решить ситуацию) должно совпадать с главным желанием Героя сказки.</a:t>
            </a:r>
          </a:p>
          <a:p>
            <a:endParaRPr lang="ru-RU" dirty="0"/>
          </a:p>
        </p:txBody>
      </p:sp>
      <p:pic>
        <p:nvPicPr>
          <p:cNvPr id="6" name="Содержимое 5" descr="Как превратить свою жизнь в сказку  о методе сказкотерапии для взрослых"/>
          <p:cNvPicPr>
            <a:picLocks noGrp="1"/>
          </p:cNvPicPr>
          <p:nvPr>
            <p:ph sz="half" idx="1"/>
          </p:nvPr>
        </p:nvPicPr>
        <p:blipFill>
          <a:blip r:embed="rId2"/>
          <a:srcRect l="3005" t="1997" r="2895" b="8578"/>
          <a:stretch>
            <a:fillRect/>
          </a:stretch>
        </p:blipFill>
        <p:spPr bwMode="auto">
          <a:xfrm>
            <a:off x="214282" y="1142984"/>
            <a:ext cx="357190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0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Музыкотерапия 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14282" y="1285860"/>
            <a:ext cx="8929718" cy="2857520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 музыкотерапии музыкой известно уже несколько столетий. Еще во времена Пифагора, Платона и Аристотеля упоминалось о целебном воздействии музыки. Авиценна – знаменитый врач, применял музыку в лечении заболеваний нервной системы. В современном мире первые серьезные упоминания об использовании музыкотерапии датируются XIX веком, когда французский врач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Эскироль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начал внедрять прослушивание музыки в психиатрических лечебницах. Тогда доктор опирался лишь на собственную интуицию, но впоследствии терапия получила весомые научные обоснования. В настоящее время она активно используется в психиатрии и прочих сферах.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Заболевания, в лечении которых зачастую используют психотерапию: неврастения, неврозы, бессонница, психозы и шизофрения. Замечены и положительные моменты при лечении болезней сердца, язвы, бронхита, проблем мочеполовой системы, гастрита. Это особенно полезная информация для пациентов, страдающих аллергией на необходимые лекарственные препараты.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4" name="Picture 2" descr="C:\Users\8\Desktop\НОВЫЙ 2022 год\картинки\кар 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3857628"/>
            <a:ext cx="4269831" cy="2841810"/>
          </a:xfrm>
          <a:prstGeom prst="rect">
            <a:avLst/>
          </a:prstGeom>
          <a:noFill/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Глинотерапия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71934" y="1071546"/>
            <a:ext cx="4857784" cy="564360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sz="1600" dirty="0" smtClean="0">
                <a:latin typeface="Arial" pitchFamily="34" charset="0"/>
                <a:cs typeface="Arial" pitchFamily="34" charset="0"/>
              </a:rPr>
              <a:t>Этот метод предполагает работу с пластичными материалами. Пациенты создают из них различные поделки. </a:t>
            </a:r>
          </a:p>
          <a:p>
            <a:pPr lvl="0"/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Глинотерапия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используется как технология, помогающая в лечении заболеваний суставов, поскольку при работе с пластичными материалами пальцы постоянно работают. Глина отличается адсорбирующими и антисептическими свойствами. В ходе занятий лепкой у пожилых людей развиваются интеллектуальные способности и повышается мастерство.</a:t>
            </a:r>
          </a:p>
          <a:p>
            <a:pPr lvl="0"/>
            <a:r>
              <a:rPr lang="ru-RU" sz="1600" dirty="0" smtClean="0">
                <a:latin typeface="Arial" pitchFamily="34" charset="0"/>
                <a:cs typeface="Arial" pitchFamily="34" charset="0"/>
              </a:rPr>
              <a:t>Глина пластичная, мягкая, податливая, уступчивая. Именно на эти её качества помогают при  работе с негативизмом, упрямством и несговорчивостью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подопечного.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Она словно обучает человека новым моделям поведения, показывая другую сторону монеты.</a:t>
            </a:r>
          </a:p>
          <a:p>
            <a:pPr lvl="0"/>
            <a:r>
              <a:rPr lang="ru-RU" sz="1600" dirty="0" smtClean="0">
                <a:latin typeface="Arial" pitchFamily="34" charset="0"/>
                <a:cs typeface="Arial" pitchFamily="34" charset="0"/>
              </a:rPr>
              <a:t>Совсем иное свойство приобретает глина при работе с агрессией, тревогой, злостью, обидой. Здесь, это материал, готов принять на себя весь негатив. Не стесняясь глину можно рвать, ломать, скручивать, переделывать под себя, протыкать, а взамен материал даёт подопечному чувство спокойствия, удовлетворения, гармонии.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5058" name="Picture 2" descr="C:\Users\8\Desktop\НОВЫЙ 2022 год\картинки\кар 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85860"/>
            <a:ext cx="3737372" cy="4983163"/>
          </a:xfrm>
          <a:prstGeom prst="rect">
            <a:avLst/>
          </a:prstGeom>
          <a:noFill/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857232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0070C0"/>
                </a:solidFill>
              </a:rPr>
              <a:t>Игротерапия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5720" y="1142984"/>
            <a:ext cx="8643998" cy="292895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игры – это цикл взаимодействий, направляемых человеком на получение желаемых эмоций, дефицит которых наблюдается в повседневной жизни. Здесь два важных аспекта: во-первых, есть возможность вывести в сознательную сферу подавляемые чувства. Во-вторых, есть возможность выразить накопившуюся бурю эмоций, тем самым сделав возможным спокойную работу с подавляемой частью личности. </a:t>
            </a:r>
          </a:p>
          <a:p>
            <a:r>
              <a:rPr lang="ru-RU" dirty="0" smtClean="0"/>
              <a:t>В </a:t>
            </a:r>
            <a:r>
              <a:rPr lang="ru-RU" dirty="0" err="1" smtClean="0"/>
              <a:t>игротерапии</a:t>
            </a:r>
            <a:r>
              <a:rPr lang="ru-RU" dirty="0" smtClean="0"/>
              <a:t> у человека появляется возможность сыграть ту роль, которую он не может сыграть в обычной жизни. Чем более подходящая роль подобрана, тем сильнее эффект от игры. Чем более человек способен увлечься такой игрой и погрузиться в воображаемую ситуацию, тем более глубокие препятствия на пути у потока жизни снимаются. </a:t>
            </a:r>
            <a:endParaRPr lang="ru-RU" dirty="0"/>
          </a:p>
        </p:txBody>
      </p:sp>
      <p:pic>
        <p:nvPicPr>
          <p:cNvPr id="46082" name="Picture 2" descr="C:\Users\8\Desktop\НОВЫЙ 2022 год\картинки\кар 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3929066"/>
            <a:ext cx="4038600" cy="2691438"/>
          </a:xfrm>
          <a:prstGeom prst="rect">
            <a:avLst/>
          </a:prstGeom>
          <a:noFill/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500042"/>
            <a:ext cx="7886700" cy="881782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800080"/>
                </a:solidFill>
              </a:rPr>
              <a:t>Досуговая </a:t>
            </a:r>
            <a:r>
              <a:rPr lang="ru-RU" dirty="0">
                <a:solidFill>
                  <a:srgbClr val="800080"/>
                </a:solidFill>
              </a:rPr>
              <a:t>деятельность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7158" y="1576243"/>
            <a:ext cx="8433551" cy="1599614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</a:t>
            </a:r>
            <a:r>
              <a:rPr lang="ru-RU" sz="2400" dirty="0"/>
              <a:t>это осознанная и целенаправленная активная деятельность человека, направленная на удовлетворение потребностей в познании собственной личности и окружающего мира, осуществляемая в свободное от работы время.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4282" y="3857628"/>
            <a:ext cx="3857653" cy="26859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436" y="3368529"/>
            <a:ext cx="4613564" cy="346017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40516231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428604"/>
            <a:ext cx="7286676" cy="92869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 smtClean="0">
                <a:solidFill>
                  <a:srgbClr val="800080"/>
                </a:solidFill>
              </a:rPr>
              <a:t>Гарденотерапия</a:t>
            </a:r>
            <a:r>
              <a:rPr lang="ru-RU" sz="3200" b="1" dirty="0" smtClean="0">
                <a:solidFill>
                  <a:srgbClr val="800080"/>
                </a:solidFill>
              </a:rPr>
              <a:t> (терапия с помощью растениеводства) </a:t>
            </a:r>
            <a:endParaRPr lang="ru-RU" sz="3200" b="1" dirty="0">
              <a:solidFill>
                <a:srgbClr val="80008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348060"/>
            <a:ext cx="4038600" cy="3030243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429124" y="1571612"/>
            <a:ext cx="4572032" cy="492922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Такая методика реабилитации способствует психологическому и социальному восстановлению пожилых людей и инвалидов и их приобщению к взаимодействию с растениями.</a:t>
            </a:r>
          </a:p>
          <a:p>
            <a:r>
              <a:rPr lang="ru-RU" dirty="0" smtClean="0"/>
              <a:t>Такое времяпрепровождение оказывает положительное воздействие на эмоциональное состояние. У пожилых людей и инвалидов формируется чувство полезности. Растениеводство способствует психологическому спокойствию, служит дополнительным мотивационным фактором к труду, повышает уровень ответственности и др.</a:t>
            </a:r>
          </a:p>
          <a:p>
            <a:endParaRPr lang="ru-RU" dirty="0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4839122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85728"/>
            <a:ext cx="725807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800080"/>
                </a:solidFill>
              </a:rPr>
              <a:t>Организация досуга и отдыха пожилых людей и инвалидов</a:t>
            </a:r>
            <a:endParaRPr lang="ru-RU" b="1" dirty="0">
              <a:solidFill>
                <a:srgbClr val="80008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endParaRPr lang="ru-RU" sz="2400" dirty="0"/>
          </a:p>
          <a:p>
            <a:endParaRPr lang="ru-RU" sz="2400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81518" cy="504351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Цель организации досуга пожилых людей и инвалидов - это социальная адаптация лиц пожилого возраста и инвалидов, сохранение и продление социальной активности, развитие личностного потенциала пожилых людей, предоставление возможности выгодно и приятно проводить свободное время, удовлетворение разнообразных культурно-просветительских потребностей, потребностей в коммуникации, а также пробуждение новых интересов, облегчение установления дружеских контактов, личная активность, формирование, поддержка и повышение жизненного тонуса.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714488"/>
            <a:ext cx="4064746" cy="442915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469009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6620" y="928670"/>
            <a:ext cx="7107380" cy="978764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800080"/>
                </a:solidFill>
              </a:rPr>
              <a:t>Проблемы, которые могут возникнуть при организации досуга и отдыха у лиц пожилого и старческого </a:t>
            </a:r>
            <a:r>
              <a:rPr lang="ru-RU" sz="3100" b="1" dirty="0" smtClean="0">
                <a:solidFill>
                  <a:srgbClr val="800080"/>
                </a:solidFill>
              </a:rPr>
              <a:t>возраста и инвалидов:</a:t>
            </a:r>
            <a:r>
              <a:rPr lang="ru-RU" sz="3600" dirty="0">
                <a:solidFill>
                  <a:srgbClr val="800080"/>
                </a:solidFill>
              </a:rPr>
              <a:t/>
            </a:r>
            <a:br>
              <a:rPr lang="ru-RU" sz="3600" dirty="0">
                <a:solidFill>
                  <a:srgbClr val="800080"/>
                </a:solidFill>
              </a:rPr>
            </a:br>
            <a:endParaRPr lang="ru-RU" sz="3600" dirty="0">
              <a:solidFill>
                <a:srgbClr val="80008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2143116"/>
            <a:ext cx="8501121" cy="442915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ограничение </a:t>
            </a:r>
            <a:r>
              <a:rPr lang="ru-RU" sz="2400" dirty="0"/>
              <a:t>рамок досуга из-за финансовых, транспортных и других проблем, а не как сниженные возможности.</a:t>
            </a:r>
          </a:p>
          <a:p>
            <a:r>
              <a:rPr lang="ru-RU" sz="2400" dirty="0" smtClean="0"/>
              <a:t>степень </a:t>
            </a:r>
            <a:r>
              <a:rPr lang="ru-RU" sz="2400" dirty="0"/>
              <a:t>доступности общественного досуга и отдыха для лиц пожилого </a:t>
            </a:r>
            <a:r>
              <a:rPr lang="ru-RU" sz="2400" dirty="0" smtClean="0"/>
              <a:t>возраста и инвалидов</a:t>
            </a:r>
            <a:endParaRPr lang="ru-RU" sz="2400" dirty="0"/>
          </a:p>
          <a:p>
            <a:r>
              <a:rPr lang="ru-RU" sz="2400" dirty="0" smtClean="0"/>
              <a:t>возрастные </a:t>
            </a:r>
            <a:r>
              <a:rPr lang="ru-RU" sz="2400" dirty="0"/>
              <a:t>ограничения в возможности развивать навыки и способности, необходимые для проведения досуга и отдыха, а также в возможности развивать эти качества с </a:t>
            </a:r>
            <a:r>
              <a:rPr lang="ru-RU" sz="2400" dirty="0" smtClean="0"/>
              <a:t>учетом </a:t>
            </a:r>
            <a:r>
              <a:rPr lang="ru-RU" sz="2400" dirty="0"/>
              <a:t>адаптации к новым жизненным условиям.</a:t>
            </a:r>
          </a:p>
          <a:p>
            <a:r>
              <a:rPr lang="ru-RU" sz="2400" dirty="0" smtClean="0"/>
              <a:t>атмосфера </a:t>
            </a:r>
            <a:r>
              <a:rPr lang="ru-RU" sz="2400" dirty="0"/>
              <a:t>социального окружения, способствующая участию пожилого человека в проведении досуга и отдыха. </a:t>
            </a:r>
          </a:p>
          <a:p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8617491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800080"/>
                </a:solidFill>
              </a:rPr>
              <a:t>Прогулка </a:t>
            </a:r>
            <a:endParaRPr lang="ru-RU" sz="4000" b="1" dirty="0">
              <a:solidFill>
                <a:srgbClr val="80008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84954" y="2420204"/>
            <a:ext cx="4310846" cy="3080497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285860"/>
            <a:ext cx="4038600" cy="507209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Прогулка – один их эффективных способов для пожилого человека оставаться здоровым. У ходьбы на свежем воздухе много преимуществ – она укрепляет здоровье в целом и помогает улучшить качество жизни. Это самый простой и недорогой вид физической активности, у которого почти нет противопоказаний.</a:t>
            </a:r>
          </a:p>
          <a:p>
            <a:r>
              <a:rPr lang="ru-RU" dirty="0" smtClean="0"/>
              <a:t>Если пожилой человек долго останется физически неактивным, у него наступает физический и умственный спад. </a:t>
            </a:r>
          </a:p>
          <a:p>
            <a:endParaRPr lang="ru-RU" dirty="0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55179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8\Desktop\ГОСЗАДАНИЕ НА 2023 год\ранняя помощь\материал к лекциям\Лекции\кар 2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928802"/>
            <a:ext cx="8288875" cy="27392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85984" y="571480"/>
            <a:ext cx="6229366" cy="5354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800080"/>
                </a:solidFill>
              </a:rPr>
              <a:t>Досуг</a:t>
            </a:r>
            <a:endParaRPr lang="ru-RU" sz="4400" b="1" dirty="0">
              <a:solidFill>
                <a:srgbClr val="80008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85720" y="1357298"/>
            <a:ext cx="8504989" cy="5195903"/>
          </a:xfrm>
        </p:spPr>
        <p:txBody>
          <a:bodyPr>
            <a:normAutofit fontScale="77500" lnSpcReduction="20000"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Типология досуга</a:t>
            </a:r>
            <a:r>
              <a:rPr lang="ru-RU" sz="2800" dirty="0" smtClean="0"/>
              <a:t>: культурно-творческий, культурно-потребительский, рекреативный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Направления досуга </a:t>
            </a:r>
            <a:r>
              <a:rPr lang="ru-RU" sz="2800" dirty="0" smtClean="0"/>
              <a:t>в зависимости от форм поведения и организации: досуг, реализуемый человеком или группой лиц; специально организованный досуг</a:t>
            </a:r>
          </a:p>
          <a:p>
            <a:r>
              <a:rPr lang="ru-RU" sz="2800" dirty="0" smtClean="0"/>
              <a:t>Досуг, связанный с </a:t>
            </a:r>
            <a:r>
              <a:rPr lang="ru-RU" sz="2800" dirty="0" smtClean="0">
                <a:solidFill>
                  <a:srgbClr val="7030A0"/>
                </a:solidFill>
              </a:rPr>
              <a:t>местом проведения</a:t>
            </a:r>
            <a:r>
              <a:rPr lang="ru-RU" sz="2800" dirty="0" smtClean="0"/>
              <a:t>: домашний; внедомашний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По критерию досугового времени</a:t>
            </a:r>
            <a:r>
              <a:rPr lang="ru-RU" sz="2800" dirty="0" smtClean="0"/>
              <a:t>: </a:t>
            </a:r>
            <a:r>
              <a:rPr lang="ru-RU" sz="2800" dirty="0" err="1" smtClean="0"/>
              <a:t>микродосуг</a:t>
            </a:r>
            <a:r>
              <a:rPr lang="ru-RU" sz="2800" dirty="0" smtClean="0"/>
              <a:t>; </a:t>
            </a:r>
            <a:r>
              <a:rPr lang="ru-RU" sz="2800" dirty="0" err="1" smtClean="0"/>
              <a:t>макродосуг</a:t>
            </a:r>
            <a:r>
              <a:rPr lang="ru-RU" sz="2800" dirty="0" smtClean="0"/>
              <a:t>; </a:t>
            </a:r>
            <a:r>
              <a:rPr lang="ru-RU" sz="2800" dirty="0" err="1" smtClean="0"/>
              <a:t>мегадосуг</a:t>
            </a:r>
            <a:endParaRPr lang="ru-RU" sz="2800" dirty="0" smtClean="0"/>
          </a:p>
          <a:p>
            <a:r>
              <a:rPr lang="ru-RU" sz="2800" dirty="0" smtClean="0">
                <a:solidFill>
                  <a:srgbClr val="7030A0"/>
                </a:solidFill>
              </a:rPr>
              <a:t>По числу участников</a:t>
            </a:r>
            <a:r>
              <a:rPr lang="ru-RU" sz="2800" dirty="0" smtClean="0"/>
              <a:t>: небольшая группа; средняя группа; большая группа; сверхкрупная группа; массовая аудитория досуга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По сложности характера и строения </a:t>
            </a:r>
            <a:r>
              <a:rPr lang="ru-RU" sz="2800" dirty="0" smtClean="0"/>
              <a:t>досуга: одно несложное занятие; несколько относительно простых; сложное по структуре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Разновидности</a:t>
            </a:r>
            <a:r>
              <a:rPr lang="ru-RU" sz="2800" dirty="0" smtClean="0"/>
              <a:t> досуговых занятий: серьезный, обычные занятия, реальный досуг, мнимый досуг, пассивный, активный, подражательный, творческий опережающий, нормативный </a:t>
            </a:r>
            <a:endParaRPr lang="ru-RU" sz="2800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617389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571480"/>
            <a:ext cx="6586556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800080"/>
                </a:solidFill>
              </a:rPr>
              <a:t>Функции досуговой деятельности </a:t>
            </a:r>
            <a:endParaRPr lang="ru-RU" sz="4400" b="1" dirty="0">
              <a:solidFill>
                <a:srgbClr val="80008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910" y="1714488"/>
            <a:ext cx="7943878" cy="4462476"/>
          </a:xfrm>
        </p:spPr>
        <p:txBody>
          <a:bodyPr>
            <a:normAutofit fontScale="77500" lnSpcReduction="20000"/>
          </a:bodyPr>
          <a:lstStyle/>
          <a:p>
            <a:r>
              <a:rPr lang="ru-RU" sz="3200" dirty="0" smtClean="0"/>
              <a:t>Рекреационная и терапевтическая </a:t>
            </a:r>
          </a:p>
          <a:p>
            <a:r>
              <a:rPr lang="ru-RU" sz="3200" dirty="0" smtClean="0"/>
              <a:t>Творческо-развивающая</a:t>
            </a:r>
          </a:p>
          <a:p>
            <a:r>
              <a:rPr lang="ru-RU" sz="3200" dirty="0" smtClean="0"/>
              <a:t>Воспитательная и просветительная </a:t>
            </a:r>
          </a:p>
          <a:p>
            <a:r>
              <a:rPr lang="ru-RU" sz="3200" dirty="0" smtClean="0"/>
              <a:t>Социальной солидарности и сплоченности</a:t>
            </a:r>
          </a:p>
          <a:p>
            <a:pPr marL="0" indent="0" algn="ctr">
              <a:buNone/>
            </a:pPr>
            <a:r>
              <a:rPr lang="ru-RU" sz="5200" b="1" dirty="0" smtClean="0">
                <a:solidFill>
                  <a:srgbClr val="800080"/>
                </a:solidFill>
              </a:rPr>
              <a:t>Принципы досуга</a:t>
            </a:r>
          </a:p>
          <a:p>
            <a:pPr algn="just"/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Всеобщности и доступности</a:t>
            </a:r>
          </a:p>
          <a:p>
            <a:pPr algn="just"/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Самостоятельности </a:t>
            </a:r>
          </a:p>
          <a:p>
            <a:pPr algn="just"/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Индивидуального подхода</a:t>
            </a:r>
          </a:p>
          <a:p>
            <a:pPr algn="just"/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Систематичности и целенаправленности</a:t>
            </a:r>
          </a:p>
          <a:p>
            <a:pPr algn="just"/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Преемственности</a:t>
            </a:r>
          </a:p>
          <a:p>
            <a:pPr algn="just"/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Занимательности 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945804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571480"/>
            <a:ext cx="6329378" cy="57150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Технология </a:t>
            </a:r>
            <a:r>
              <a:rPr lang="ru-RU" b="1" dirty="0" err="1" smtClean="0">
                <a:solidFill>
                  <a:srgbClr val="7030A0"/>
                </a:solidFill>
              </a:rPr>
              <a:t>досуговых</a:t>
            </a:r>
            <a:r>
              <a:rPr lang="ru-RU" b="1" dirty="0" smtClean="0">
                <a:solidFill>
                  <a:srgbClr val="7030A0"/>
                </a:solidFill>
              </a:rPr>
              <a:t> программ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1428736"/>
            <a:ext cx="8643998" cy="221457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Технология </a:t>
            </a:r>
            <a:r>
              <a:rPr lang="ru-RU" dirty="0" err="1" smtClean="0"/>
              <a:t>досуговых</a:t>
            </a:r>
            <a:r>
              <a:rPr lang="ru-RU" dirty="0" smtClean="0"/>
              <a:t> программ всегда реализуется через форму, под которой понимают способ организации деятельности людей на досуге.</a:t>
            </a:r>
          </a:p>
          <a:p>
            <a:r>
              <a:rPr lang="ru-RU" dirty="0" smtClean="0"/>
              <a:t>Формы досуга для пожилых людей: </a:t>
            </a:r>
            <a:r>
              <a:rPr lang="ru-RU" dirty="0" err="1" smtClean="0"/>
              <a:t>библиотерапия</a:t>
            </a:r>
            <a:r>
              <a:rPr lang="ru-RU" dirty="0" smtClean="0"/>
              <a:t>, </a:t>
            </a:r>
            <a:r>
              <a:rPr lang="ru-RU" dirty="0" err="1" smtClean="0"/>
              <a:t>изотерапия</a:t>
            </a:r>
            <a:r>
              <a:rPr lang="ru-RU" dirty="0" smtClean="0"/>
              <a:t>, музыкотерапия, игровая терапия, </a:t>
            </a:r>
            <a:r>
              <a:rPr lang="ru-RU" dirty="0" err="1" smtClean="0"/>
              <a:t>гарденотерапия</a:t>
            </a:r>
            <a:r>
              <a:rPr lang="ru-RU" dirty="0" smtClean="0"/>
              <a:t>, </a:t>
            </a:r>
            <a:r>
              <a:rPr lang="ru-RU" dirty="0" err="1" smtClean="0"/>
              <a:t>глинотерапия</a:t>
            </a:r>
            <a:r>
              <a:rPr lang="ru-RU" dirty="0" smtClean="0"/>
              <a:t> и т.д.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786446" y="4000504"/>
            <a:ext cx="2900354" cy="2125659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pic>
        <p:nvPicPr>
          <p:cNvPr id="1026" name="Picture 2" descr="https://dom-invalidov.ru/upload/medialibrary/80f/80f54f418ca03670b827d88a14e4f7e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3561187"/>
            <a:ext cx="4395750" cy="3296813"/>
          </a:xfrm>
          <a:prstGeom prst="rect">
            <a:avLst/>
          </a:prstGeom>
          <a:noFill/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00166" y="428603"/>
            <a:ext cx="7015184" cy="804451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9900FF"/>
                </a:solidFill>
              </a:rPr>
              <a:t>Формы досуговых мероприятий</a:t>
            </a:r>
            <a:endParaRPr lang="ru-RU" sz="4000" b="1" dirty="0">
              <a:solidFill>
                <a:srgbClr val="9900FF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143505" y="1357299"/>
            <a:ext cx="3591356" cy="521497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Игровые</a:t>
            </a:r>
          </a:p>
          <a:p>
            <a:r>
              <a:rPr lang="ru-RU" dirty="0" err="1" smtClean="0"/>
              <a:t>Конкурсно</a:t>
            </a:r>
            <a:r>
              <a:rPr lang="ru-RU" dirty="0" smtClean="0"/>
              <a:t>-развлекательные</a:t>
            </a:r>
          </a:p>
          <a:p>
            <a:r>
              <a:rPr lang="ru-RU" dirty="0" smtClean="0"/>
              <a:t>Фольклорные</a:t>
            </a:r>
          </a:p>
          <a:p>
            <a:r>
              <a:rPr lang="ru-RU" dirty="0" smtClean="0"/>
              <a:t>Шоу-программы</a:t>
            </a:r>
          </a:p>
          <a:p>
            <a:r>
              <a:rPr lang="ru-RU" dirty="0" smtClean="0"/>
              <a:t>Рекреационно-оздоровительные</a:t>
            </a:r>
          </a:p>
          <a:p>
            <a:r>
              <a:rPr lang="ru-RU" dirty="0" smtClean="0"/>
              <a:t>Информационно-дискуссионные</a:t>
            </a:r>
          </a:p>
          <a:p>
            <a:r>
              <a:rPr lang="ru-RU" dirty="0" smtClean="0"/>
              <a:t>Праздничные программы</a:t>
            </a:r>
          </a:p>
          <a:p>
            <a:r>
              <a:rPr lang="ru-RU" dirty="0" err="1" smtClean="0"/>
              <a:t>Профилактико</a:t>
            </a:r>
            <a:r>
              <a:rPr lang="ru-RU" dirty="0" smtClean="0"/>
              <a:t>-коррекционные программы</a:t>
            </a:r>
          </a:p>
          <a:p>
            <a:r>
              <a:rPr lang="ru-RU" dirty="0" smtClean="0"/>
              <a:t>Спортивно-развлекательные программы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071678"/>
            <a:ext cx="4929222" cy="3600375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870529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00298" y="500042"/>
            <a:ext cx="6186502" cy="785818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Цели досуга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-"/>
            </a:pPr>
            <a:r>
              <a:rPr lang="ru-RU" dirty="0" smtClean="0"/>
              <a:t>представления о совокупном результате, которого хочет добиться человек в тех или иных </a:t>
            </a:r>
            <a:r>
              <a:rPr lang="ru-RU" dirty="0" err="1" smtClean="0"/>
              <a:t>досуговых</a:t>
            </a:r>
            <a:r>
              <a:rPr lang="ru-RU" dirty="0" smtClean="0"/>
              <a:t> занятиях и которые обозначаются им как предпочтительные, желаемые.</a:t>
            </a: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Главное в досуге </a:t>
            </a:r>
            <a:r>
              <a:rPr lang="ru-RU" dirty="0" smtClean="0"/>
              <a:t>– гедонистический, неутилитарный характер проведения свободного времени (приносящий удовольствие, а не пользу), свобода от привычных обязанностей, реализация тех аспектов внутреннего развития, которые затруднительно осуществить в других областях практики.</a:t>
            </a:r>
          </a:p>
          <a:p>
            <a:pPr>
              <a:buNone/>
            </a:pPr>
            <a:r>
              <a:rPr lang="ru-RU" dirty="0" smtClean="0"/>
              <a:t>Поэтому досуг в представлении человека контрастен рабочим будням, общественным обязательствам, домашним нагрузкам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500041"/>
            <a:ext cx="6943746" cy="7884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9900FF"/>
                </a:solidFill>
              </a:rPr>
              <a:t>Психологическая мотивация человека для участия в досуге </a:t>
            </a:r>
            <a:endParaRPr lang="ru-RU" sz="4000" b="1" dirty="0">
              <a:solidFill>
                <a:srgbClr val="9900FF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720" y="1928802"/>
            <a:ext cx="4288154" cy="362570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571611"/>
            <a:ext cx="4168053" cy="439753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9900FF"/>
                </a:solidFill>
              </a:rPr>
              <a:t>Мотивационные устремления в досуге:</a:t>
            </a:r>
          </a:p>
          <a:p>
            <a:r>
              <a:rPr lang="ru-RU" sz="2800" dirty="0" smtClean="0"/>
              <a:t>Желание добиться релаксации и разнообразия переживаний</a:t>
            </a:r>
          </a:p>
          <a:p>
            <a:r>
              <a:rPr lang="ru-RU" sz="2800" dirty="0" smtClean="0"/>
              <a:t>Увеличить объем своих знаний, создать условия для игры эмоций и памяти</a:t>
            </a:r>
          </a:p>
          <a:p>
            <a:r>
              <a:rPr lang="ru-RU" sz="2800" dirty="0" smtClean="0"/>
              <a:t>Расширить возможности своего участия в спонтанном социальном участии и непосредственном </a:t>
            </a:r>
            <a:r>
              <a:rPr lang="ru-RU" sz="2800" dirty="0" smtClean="0"/>
              <a:t>межличностном </a:t>
            </a:r>
            <a:r>
              <a:rPr lang="ru-RU" sz="2800" dirty="0" smtClean="0"/>
              <a:t>общении</a:t>
            </a:r>
            <a:endParaRPr lang="ru-RU" sz="2800" dirty="0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F6CCCD67-661F-45FB-94A8-DFF74A79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848257" cy="1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2064043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2373</Words>
  <PresentationFormat>Экран (4:3)</PresentationFormat>
  <Paragraphs>140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Обеспечение досуга лиц, нуждающихся в уходе </vt:lpstr>
      <vt:lpstr>Терминология </vt:lpstr>
      <vt:lpstr>Досуговая деятельность </vt:lpstr>
      <vt:lpstr>Досуг</vt:lpstr>
      <vt:lpstr>Функции досуговой деятельности </vt:lpstr>
      <vt:lpstr>Технология досуговых программ</vt:lpstr>
      <vt:lpstr>Формы досуговых мероприятий</vt:lpstr>
      <vt:lpstr>Цели досуга</vt:lpstr>
      <vt:lpstr>Психологическая мотивация человека для участия в досуге </vt:lpstr>
      <vt:lpstr>Слайд 10</vt:lpstr>
      <vt:lpstr>Реабилитационные виды досуга</vt:lpstr>
      <vt:lpstr>Технологии социокультурной реабилитации </vt:lpstr>
      <vt:lpstr>Программа досуга пожилых людей и инвалидов может включать в себя следующие варианты активностей в зависимости от их возможностей</vt:lpstr>
      <vt:lpstr>Реабилитационные виды досуга. Арттерапия  </vt:lpstr>
      <vt:lpstr>Реабилитационные виды досуга Песочная терапия </vt:lpstr>
      <vt:lpstr>Реабилитационные виды досуга Цветотерапия </vt:lpstr>
      <vt:lpstr>Цветотерапия</vt:lpstr>
      <vt:lpstr>Белый – символ чистоты и непорочности</vt:lpstr>
      <vt:lpstr>Черный – для кого-то мрак, смерть, для кого-то цвет элегантности, строгости. </vt:lpstr>
      <vt:lpstr>Серый нейтральный цвет</vt:lpstr>
      <vt:lpstr>Красный возбуждает аппетит, повышает силу и выносливость</vt:lpstr>
      <vt:lpstr>Синий успокаивающий цвет</vt:lpstr>
      <vt:lpstr>Зеленый цвет молодости и свежести</vt:lpstr>
      <vt:lpstr>Желтый разжигает аппетит и возбуждает психику, тонизирует мышцы и мозг, повышает интеллектуальные способности </vt:lpstr>
      <vt:lpstr>Сказкотерапия </vt:lpstr>
      <vt:lpstr>Сказкотерапия для взрослых</vt:lpstr>
      <vt:lpstr>Музыкотерапия </vt:lpstr>
      <vt:lpstr>Глинотерапия </vt:lpstr>
      <vt:lpstr>Игротерапия </vt:lpstr>
      <vt:lpstr>Гарденотерапия (терапия с помощью растениеводства) </vt:lpstr>
      <vt:lpstr>Организация досуга и отдыха пожилых людей и инвалидов</vt:lpstr>
      <vt:lpstr>Проблемы, которые могут возникнуть при организации досуга и отдыха у лиц пожилого и старческого возраста и инвалидов: </vt:lpstr>
      <vt:lpstr>Прогулка 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14. Обеспечение досуга лиц, нуждающихся в постороннем уходе </dc:title>
  <dc:creator>8</dc:creator>
  <cp:lastModifiedBy>8</cp:lastModifiedBy>
  <cp:revision>79</cp:revision>
  <dcterms:created xsi:type="dcterms:W3CDTF">2022-02-02T10:53:50Z</dcterms:created>
  <dcterms:modified xsi:type="dcterms:W3CDTF">2024-03-20T06:12:10Z</dcterms:modified>
</cp:coreProperties>
</file>