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commentAuthors.xml" ContentType="application/vnd.openxmlformats-officedocument.presentationml.commentAuthors+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notesMasterIdLst>
    <p:notesMasterId r:id="rId68"/>
  </p:notesMasterIdLst>
  <p:sldIdLst>
    <p:sldId id="256" r:id="rId2"/>
    <p:sldId id="419" r:id="rId3"/>
    <p:sldId id="300" r:id="rId4"/>
    <p:sldId id="407" r:id="rId5"/>
    <p:sldId id="408" r:id="rId6"/>
    <p:sldId id="409" r:id="rId7"/>
    <p:sldId id="410" r:id="rId8"/>
    <p:sldId id="411" r:id="rId9"/>
    <p:sldId id="424" r:id="rId10"/>
    <p:sldId id="421" r:id="rId11"/>
    <p:sldId id="521" r:id="rId12"/>
    <p:sldId id="528" r:id="rId13"/>
    <p:sldId id="510" r:id="rId14"/>
    <p:sldId id="422" r:id="rId15"/>
    <p:sldId id="423" r:id="rId16"/>
    <p:sldId id="412" r:id="rId17"/>
    <p:sldId id="426" r:id="rId18"/>
    <p:sldId id="413" r:id="rId19"/>
    <p:sldId id="414" r:id="rId20"/>
    <p:sldId id="415" r:id="rId21"/>
    <p:sldId id="525" r:id="rId22"/>
    <p:sldId id="416" r:id="rId23"/>
    <p:sldId id="417" r:id="rId24"/>
    <p:sldId id="418" r:id="rId25"/>
    <p:sldId id="451" r:id="rId26"/>
    <p:sldId id="452" r:id="rId27"/>
    <p:sldId id="453" r:id="rId28"/>
    <p:sldId id="454" r:id="rId29"/>
    <p:sldId id="455" r:id="rId30"/>
    <p:sldId id="456" r:id="rId31"/>
    <p:sldId id="459" r:id="rId32"/>
    <p:sldId id="511" r:id="rId33"/>
    <p:sldId id="513" r:id="rId34"/>
    <p:sldId id="461" r:id="rId35"/>
    <p:sldId id="462" r:id="rId36"/>
    <p:sldId id="508" r:id="rId37"/>
    <p:sldId id="463" r:id="rId38"/>
    <p:sldId id="465" r:id="rId39"/>
    <p:sldId id="466" r:id="rId40"/>
    <p:sldId id="516" r:id="rId41"/>
    <p:sldId id="515" r:id="rId42"/>
    <p:sldId id="517" r:id="rId43"/>
    <p:sldId id="467" r:id="rId44"/>
    <p:sldId id="468" r:id="rId45"/>
    <p:sldId id="518" r:id="rId46"/>
    <p:sldId id="469" r:id="rId47"/>
    <p:sldId id="520" r:id="rId48"/>
    <p:sldId id="519" r:id="rId49"/>
    <p:sldId id="470" r:id="rId50"/>
    <p:sldId id="433" r:id="rId51"/>
    <p:sldId id="524" r:id="rId52"/>
    <p:sldId id="471" r:id="rId53"/>
    <p:sldId id="472" r:id="rId54"/>
    <p:sldId id="482" r:id="rId55"/>
    <p:sldId id="485" r:id="rId56"/>
    <p:sldId id="478" r:id="rId57"/>
    <p:sldId id="488" r:id="rId58"/>
    <p:sldId id="490" r:id="rId59"/>
    <p:sldId id="495" r:id="rId60"/>
    <p:sldId id="491" r:id="rId61"/>
    <p:sldId id="492" r:id="rId62"/>
    <p:sldId id="493" r:id="rId63"/>
    <p:sldId id="494" r:id="rId64"/>
    <p:sldId id="496" r:id="rId65"/>
    <p:sldId id="526" r:id="rId66"/>
    <p:sldId id="527" r:id="rId67"/>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Галина" initials="Г" lastIdx="2" clrIdx="0">
    <p:extLst>
      <p:ext uri="{19B8F6BF-5375-455C-9EA6-DF929625EA0E}">
        <p15:presenceInfo xmlns:p15="http://schemas.microsoft.com/office/powerpoint/2012/main" xmlns="" userId="132170cd1864583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4A1BF5"/>
    <a:srgbClr val="025E5A"/>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589" autoAdjust="0"/>
    <p:restoredTop sz="94627" autoAdjust="0"/>
  </p:normalViewPr>
  <p:slideViewPr>
    <p:cSldViewPr snapToGrid="0">
      <p:cViewPr varScale="1">
        <p:scale>
          <a:sx n="69" d="100"/>
          <a:sy n="69" d="100"/>
        </p:scale>
        <p:origin x="-756" y="-102"/>
      </p:cViewPr>
      <p:guideLst>
        <p:guide orient="horz" pos="2160"/>
        <p:guide pos="3840"/>
      </p:guideLst>
    </p:cSldViewPr>
  </p:slideViewPr>
  <p:outlineViewPr>
    <p:cViewPr>
      <p:scale>
        <a:sx n="33" d="100"/>
        <a:sy n="33" d="100"/>
      </p:scale>
      <p:origin x="42" y="0"/>
    </p:cViewPr>
  </p:outlin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0B97BC32-9B4E-4061-918B-CBBB4F082FB8}" type="datetimeFigureOut">
              <a:rPr lang="ru-RU" smtClean="0"/>
              <a:pPr/>
              <a:t>02.04.2025</a:t>
            </a:fld>
            <a:endParaRPr lang="ru-RU"/>
          </a:p>
        </p:txBody>
      </p:sp>
      <p:sp>
        <p:nvSpPr>
          <p:cNvPr id="4" name="Образ слайда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BC0D5781-5F26-4129-8C40-35F1F97442EA}" type="slidenum">
              <a:rPr lang="ru-RU" smtClean="0"/>
              <a:pPr/>
              <a:t>‹#›</a:t>
            </a:fld>
            <a:endParaRPr lang="ru-RU"/>
          </a:p>
        </p:txBody>
      </p:sp>
    </p:spTree>
    <p:extLst>
      <p:ext uri="{BB962C8B-B14F-4D97-AF65-F5344CB8AC3E}">
        <p14:creationId xmlns:p14="http://schemas.microsoft.com/office/powerpoint/2010/main" xmlns="" val="29397347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ru-RU"/>
              <a:t>Образец заголовка</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46B4C5F5-AF7A-4861-A040-90687EA06835}" type="datetimeFigureOut">
              <a:rPr lang="ru-RU" smtClean="0"/>
              <a:pPr/>
              <a:t>02.04.2025</a:t>
            </a:fld>
            <a:endParaRPr lang="ru-RU"/>
          </a:p>
        </p:txBody>
      </p:sp>
      <p:sp>
        <p:nvSpPr>
          <p:cNvPr id="5" name="Footer Placeholder 4"/>
          <p:cNvSpPr>
            <a:spLocks noGrp="1"/>
          </p:cNvSpPr>
          <p:nvPr>
            <p:ph type="ftr" sz="quarter" idx="11"/>
          </p:nvPr>
        </p:nvSpPr>
        <p:spPr/>
        <p:txBody>
          <a:bodyPr/>
          <a:lstStyle/>
          <a:p>
            <a:endParaRPr lang="ru-RU"/>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9288796F-FBC9-4CCC-8837-353D01EBCCC8}" type="slidenum">
              <a:rPr lang="ru-RU" smtClean="0"/>
              <a:pPr/>
              <a:t>‹#›</a:t>
            </a:fld>
            <a:endParaRPr lang="ru-RU"/>
          </a:p>
        </p:txBody>
      </p:sp>
      <p:sp>
        <p:nvSpPr>
          <p:cNvPr id="8" name="TextBox 7">
            <a:extLst>
              <a:ext uri="{FF2B5EF4-FFF2-40B4-BE49-F238E27FC236}">
                <a16:creationId xmlns:a16="http://schemas.microsoft.com/office/drawing/2014/main" xmlns="" id="{7445E2A8-DAD5-A9FE-D957-68B5794A96BA}"/>
              </a:ext>
            </a:extLst>
          </p:cNvPr>
          <p:cNvSpPr txBox="1"/>
          <p:nvPr userDrawn="1"/>
        </p:nvSpPr>
        <p:spPr>
          <a:xfrm>
            <a:off x="7057623" y="193183"/>
            <a:ext cx="4919729" cy="276999"/>
          </a:xfrm>
          <a:prstGeom prst="rect">
            <a:avLst/>
          </a:prstGeom>
          <a:noFill/>
        </p:spPr>
        <p:txBody>
          <a:bodyPr wrap="square" rtlCol="0">
            <a:spAutoFit/>
          </a:bodyPr>
          <a:lstStyle/>
          <a:p>
            <a:r>
              <a:rPr lang="ru-RU" sz="1200" b="0" dirty="0">
                <a:latin typeface="Arial" pitchFamily="34" charset="0"/>
                <a:cs typeface="Arial" pitchFamily="34" charset="0"/>
              </a:rPr>
              <a:t>ГБУ «УМЦ </a:t>
            </a:r>
            <a:r>
              <a:rPr lang="ru-RU" sz="1200" b="0" kern="1200" dirty="0">
                <a:solidFill>
                  <a:schemeClr val="tx1"/>
                </a:solidFill>
                <a:latin typeface="Arial" pitchFamily="34" charset="0"/>
                <a:ea typeface="+mn-ea"/>
                <a:cs typeface="Arial" pitchFamily="34" charset="0"/>
              </a:rPr>
              <a:t>системы социальной защиты Оренбургской</a:t>
            </a:r>
            <a:r>
              <a:rPr lang="ru-RU" sz="1200" b="0" kern="1200" baseline="0" dirty="0">
                <a:solidFill>
                  <a:schemeClr val="tx1"/>
                </a:solidFill>
                <a:latin typeface="Arial" pitchFamily="34" charset="0"/>
                <a:ea typeface="+mn-ea"/>
                <a:cs typeface="Arial" pitchFamily="34" charset="0"/>
              </a:rPr>
              <a:t> </a:t>
            </a:r>
            <a:r>
              <a:rPr lang="ru-RU" sz="1200" b="0" kern="1200" dirty="0">
                <a:solidFill>
                  <a:schemeClr val="tx1"/>
                </a:solidFill>
                <a:latin typeface="Arial" pitchFamily="34" charset="0"/>
                <a:ea typeface="+mn-ea"/>
                <a:cs typeface="Arial" pitchFamily="34" charset="0"/>
              </a:rPr>
              <a:t>области»</a:t>
            </a:r>
            <a:endParaRPr lang="ru-RU" sz="1200" b="0" dirty="0">
              <a:latin typeface="Arial" pitchFamily="34" charset="0"/>
              <a:cs typeface="Arial" pitchFamily="34" charset="0"/>
            </a:endParaRPr>
          </a:p>
        </p:txBody>
      </p:sp>
      <p:sp>
        <p:nvSpPr>
          <p:cNvPr id="9" name="Овал 8">
            <a:extLst>
              <a:ext uri="{FF2B5EF4-FFF2-40B4-BE49-F238E27FC236}">
                <a16:creationId xmlns:a16="http://schemas.microsoft.com/office/drawing/2014/main" xmlns="" id="{0934299A-5D09-C995-B1B3-64C33074C7C4}"/>
              </a:ext>
            </a:extLst>
          </p:cNvPr>
          <p:cNvSpPr/>
          <p:nvPr userDrawn="1"/>
        </p:nvSpPr>
        <p:spPr>
          <a:xfrm>
            <a:off x="289998" y="202866"/>
            <a:ext cx="3818562" cy="3400830"/>
          </a:xfrm>
          <a:prstGeom prst="ellipse">
            <a:avLst/>
          </a:prstGeom>
          <a:noFill/>
          <a:ln w="9525" cap="flat" cmpd="sng" algn="ctr">
            <a:solidFill>
              <a:schemeClr val="accent5"/>
            </a:solidFill>
            <a:prstDash val="solid"/>
            <a:round/>
            <a:headEnd type="none" w="med" len="med"/>
            <a:tailEnd type="none" w="med" len="med"/>
          </a:ln>
          <a:effectLst>
            <a:glow rad="228600">
              <a:schemeClr val="accent4">
                <a:satMod val="175000"/>
                <a:alpha val="40000"/>
              </a:schemeClr>
            </a:glow>
          </a:effectLst>
        </p:spPr>
        <p:style>
          <a:lnRef idx="0">
            <a:scrgbClr r="0" g="0" b="0"/>
          </a:lnRef>
          <a:fillRef idx="0">
            <a:scrgbClr r="0" g="0" b="0"/>
          </a:fillRef>
          <a:effectRef idx="0">
            <a:scrgbClr r="0" g="0" b="0"/>
          </a:effectRef>
          <a:fontRef idx="minor">
            <a:schemeClr val="accent5"/>
          </a:fontRef>
        </p:style>
        <p:txBody>
          <a:bodyPr vert="horz" rtlCol="0" anchor="t" anchorCtr="0"/>
          <a:lstStyle>
            <a:defPPr>
              <a:defRPr lang="en-US"/>
            </a:defPPr>
            <a:lvl1pPr marL="0" algn="l" defTabSz="457200" rtl="0" eaLnBrk="1" latinLnBrk="0" hangingPunct="1">
              <a:defRPr sz="1800" kern="1200">
                <a:solidFill>
                  <a:schemeClr val="accent5"/>
                </a:solidFill>
                <a:latin typeface="+mn-lt"/>
                <a:ea typeface="+mn-ea"/>
                <a:cs typeface="+mn-cs"/>
              </a:defRPr>
            </a:lvl1pPr>
            <a:lvl2pPr marL="457200" algn="l" defTabSz="457200" rtl="0" eaLnBrk="1" latinLnBrk="0" hangingPunct="1">
              <a:defRPr sz="1800" kern="1200">
                <a:solidFill>
                  <a:schemeClr val="accent5"/>
                </a:solidFill>
                <a:latin typeface="+mn-lt"/>
                <a:ea typeface="+mn-ea"/>
                <a:cs typeface="+mn-cs"/>
              </a:defRPr>
            </a:lvl2pPr>
            <a:lvl3pPr marL="914400" algn="l" defTabSz="457200" rtl="0" eaLnBrk="1" latinLnBrk="0" hangingPunct="1">
              <a:defRPr sz="1800" kern="1200">
                <a:solidFill>
                  <a:schemeClr val="accent5"/>
                </a:solidFill>
                <a:latin typeface="+mn-lt"/>
                <a:ea typeface="+mn-ea"/>
                <a:cs typeface="+mn-cs"/>
              </a:defRPr>
            </a:lvl3pPr>
            <a:lvl4pPr marL="1371600" algn="l" defTabSz="457200" rtl="0" eaLnBrk="1" latinLnBrk="0" hangingPunct="1">
              <a:defRPr sz="1800" kern="1200">
                <a:solidFill>
                  <a:schemeClr val="accent5"/>
                </a:solidFill>
                <a:latin typeface="+mn-lt"/>
                <a:ea typeface="+mn-ea"/>
                <a:cs typeface="+mn-cs"/>
              </a:defRPr>
            </a:lvl4pPr>
            <a:lvl5pPr marL="1828800" algn="l" defTabSz="457200" rtl="0" eaLnBrk="1" latinLnBrk="0" hangingPunct="1">
              <a:defRPr sz="1800" kern="1200">
                <a:solidFill>
                  <a:schemeClr val="accent5"/>
                </a:solidFill>
                <a:latin typeface="+mn-lt"/>
                <a:ea typeface="+mn-ea"/>
                <a:cs typeface="+mn-cs"/>
              </a:defRPr>
            </a:lvl5pPr>
            <a:lvl6pPr marL="2286000" algn="l" defTabSz="457200" rtl="0" eaLnBrk="1" latinLnBrk="0" hangingPunct="1">
              <a:defRPr sz="1800" kern="1200">
                <a:solidFill>
                  <a:schemeClr val="accent5"/>
                </a:solidFill>
                <a:latin typeface="+mn-lt"/>
                <a:ea typeface="+mn-ea"/>
                <a:cs typeface="+mn-cs"/>
              </a:defRPr>
            </a:lvl6pPr>
            <a:lvl7pPr marL="2743200" algn="l" defTabSz="457200" rtl="0" eaLnBrk="1" latinLnBrk="0" hangingPunct="1">
              <a:defRPr sz="1800" kern="1200">
                <a:solidFill>
                  <a:schemeClr val="accent5"/>
                </a:solidFill>
                <a:latin typeface="+mn-lt"/>
                <a:ea typeface="+mn-ea"/>
                <a:cs typeface="+mn-cs"/>
              </a:defRPr>
            </a:lvl7pPr>
            <a:lvl8pPr marL="3200400" algn="l" defTabSz="457200" rtl="0" eaLnBrk="1" latinLnBrk="0" hangingPunct="1">
              <a:defRPr sz="1800" kern="1200">
                <a:solidFill>
                  <a:schemeClr val="accent5"/>
                </a:solidFill>
                <a:latin typeface="+mn-lt"/>
                <a:ea typeface="+mn-ea"/>
                <a:cs typeface="+mn-cs"/>
              </a:defRPr>
            </a:lvl8pPr>
            <a:lvl9pPr marL="3657600" algn="l" defTabSz="457200" rtl="0" eaLnBrk="1" latinLnBrk="0" hangingPunct="1">
              <a:defRPr sz="1800" kern="1200">
                <a:solidFill>
                  <a:schemeClr val="accent5"/>
                </a:solidFill>
                <a:latin typeface="+mn-lt"/>
                <a:ea typeface="+mn-ea"/>
                <a:cs typeface="+mn-cs"/>
              </a:defRPr>
            </a:lvl9pPr>
          </a:lstStyle>
          <a:p>
            <a:pPr algn="ctr"/>
            <a:r>
              <a:rPr lang="ru-RU" sz="1400" b="1" dirty="0">
                <a:ln w="0"/>
                <a:solidFill>
                  <a:schemeClr val="accent1">
                    <a:lumMod val="50000"/>
                  </a:scheme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Государственное бюджетное учреждение</a:t>
            </a:r>
          </a:p>
          <a:p>
            <a:pPr algn="ctr"/>
            <a:r>
              <a:rPr lang="ru-RU" sz="1400" b="1" dirty="0">
                <a:ln w="0"/>
                <a:solidFill>
                  <a:schemeClr val="accent1">
                    <a:lumMod val="50000"/>
                  </a:scheme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«УЧЕБНО-МЕТОДИЧЕСКИЙ ЦЕНТР СИСТЕМЫ СОЦИАЛЬНОЙ ЗАЩИТЫ ОРЕНБУРГСКОЙ ОБЛАСТИ»</a:t>
            </a:r>
          </a:p>
          <a:p>
            <a:pPr algn="ctr"/>
            <a:endParaRPr lang="ru-RU" sz="1400" dirty="0">
              <a:solidFill>
                <a:schemeClr val="tx2">
                  <a:lumMod val="50000"/>
                </a:schemeClr>
              </a:solidFill>
              <a:latin typeface="Times New Roman" panose="02020603050405020304" pitchFamily="18" charset="0"/>
              <a:cs typeface="Times New Roman" panose="02020603050405020304" pitchFamily="18" charset="0"/>
            </a:endParaRPr>
          </a:p>
        </p:txBody>
      </p:sp>
      <p:pic>
        <p:nvPicPr>
          <p:cNvPr id="10" name="Picture 2">
            <a:extLst>
              <a:ext uri="{FF2B5EF4-FFF2-40B4-BE49-F238E27FC236}">
                <a16:creationId xmlns:a16="http://schemas.microsoft.com/office/drawing/2014/main" xmlns="" id="{18FAA65F-63F5-9D3C-C516-9976B455673B}"/>
              </a:ext>
            </a:extLst>
          </p:cNvPr>
          <p:cNvPicPr>
            <a:picLocks noChangeAspect="1" noChangeArrowheads="1"/>
          </p:cNvPicPr>
          <p:nvPr userDrawn="1"/>
        </p:nvPicPr>
        <p:blipFill>
          <a:blip r:embed="rId2" cstate="print"/>
          <a:srcRect/>
          <a:stretch>
            <a:fillRect/>
          </a:stretch>
        </p:blipFill>
        <p:spPr bwMode="auto">
          <a:xfrm>
            <a:off x="1030309" y="2037670"/>
            <a:ext cx="2298289" cy="1245511"/>
          </a:xfrm>
          <a:prstGeom prst="rect">
            <a:avLst/>
          </a:prstGeom>
          <a:noFill/>
          <a:ln w="9525">
            <a:noFill/>
            <a:miter lim="800000"/>
            <a:headEnd/>
            <a:tailEnd/>
          </a:ln>
          <a:effectLst>
            <a:glow rad="101600">
              <a:schemeClr val="accent4">
                <a:satMod val="175000"/>
                <a:alpha val="40000"/>
              </a:schemeClr>
            </a:glow>
          </a:effectLst>
        </p:spPr>
      </p:pic>
    </p:spTree>
    <p:extLst>
      <p:ext uri="{BB962C8B-B14F-4D97-AF65-F5344CB8AC3E}">
        <p14:creationId xmlns:p14="http://schemas.microsoft.com/office/powerpoint/2010/main" xmlns="" val="5694981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ru-RU"/>
              <a:t>Образец заголовка</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46B4C5F5-AF7A-4861-A040-90687EA06835}" type="datetimeFigureOut">
              <a:rPr lang="ru-RU" smtClean="0"/>
              <a:pPr/>
              <a:t>02.04.2025</a:t>
            </a:fld>
            <a:endParaRPr lang="ru-RU"/>
          </a:p>
        </p:txBody>
      </p:sp>
      <p:sp>
        <p:nvSpPr>
          <p:cNvPr id="5" name="Footer Placeholder 4"/>
          <p:cNvSpPr>
            <a:spLocks noGrp="1"/>
          </p:cNvSpPr>
          <p:nvPr>
            <p:ph type="ftr" sz="quarter" idx="11"/>
          </p:nvPr>
        </p:nvSpPr>
        <p:spPr/>
        <p:txBody>
          <a:bodyPr/>
          <a:lstStyle/>
          <a:p>
            <a:endParaRPr lang="ru-RU"/>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9288796F-FBC9-4CCC-8837-353D01EBCCC8}" type="slidenum">
              <a:rPr lang="ru-RU" smtClean="0"/>
              <a:pPr/>
              <a:t>‹#›</a:t>
            </a:fld>
            <a:endParaRPr lang="ru-RU"/>
          </a:p>
        </p:txBody>
      </p:sp>
    </p:spTree>
    <p:extLst>
      <p:ext uri="{BB962C8B-B14F-4D97-AF65-F5344CB8AC3E}">
        <p14:creationId xmlns:p14="http://schemas.microsoft.com/office/powerpoint/2010/main" xmlns="" val="291921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ru-RU"/>
              <a:t>Образец заголовка</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46B4C5F5-AF7A-4861-A040-90687EA06835}" type="datetimeFigureOut">
              <a:rPr lang="ru-RU" smtClean="0"/>
              <a:pPr/>
              <a:t>02.04.2025</a:t>
            </a:fld>
            <a:endParaRPr lang="ru-RU"/>
          </a:p>
        </p:txBody>
      </p:sp>
      <p:sp>
        <p:nvSpPr>
          <p:cNvPr id="5" name="Footer Placeholder 4"/>
          <p:cNvSpPr>
            <a:spLocks noGrp="1"/>
          </p:cNvSpPr>
          <p:nvPr>
            <p:ph type="ftr" sz="quarter" idx="11"/>
          </p:nvPr>
        </p:nvSpPr>
        <p:spPr/>
        <p:txBody>
          <a:bodyPr/>
          <a:lstStyle/>
          <a:p>
            <a:endParaRPr lang="ru-RU"/>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9288796F-FBC9-4CCC-8837-353D01EBCCC8}" type="slidenum">
              <a:rPr lang="ru-RU" smtClean="0"/>
              <a:pPr/>
              <a:t>‹#›</a:t>
            </a:fld>
            <a:endParaRPr lang="ru-RU"/>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xmlns="" val="20014381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ru-RU"/>
              <a:t>Образец заголовка</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a:t>Образец текста</a:t>
            </a:r>
          </a:p>
        </p:txBody>
      </p:sp>
      <p:sp>
        <p:nvSpPr>
          <p:cNvPr id="5" name="Date Placeholder 4"/>
          <p:cNvSpPr>
            <a:spLocks noGrp="1"/>
          </p:cNvSpPr>
          <p:nvPr>
            <p:ph type="dt" sz="half" idx="10"/>
          </p:nvPr>
        </p:nvSpPr>
        <p:spPr/>
        <p:txBody>
          <a:bodyPr/>
          <a:lstStyle/>
          <a:p>
            <a:fld id="{46B4C5F5-AF7A-4861-A040-90687EA06835}" type="datetimeFigureOut">
              <a:rPr lang="ru-RU" smtClean="0"/>
              <a:pPr/>
              <a:t>02.04.2025</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9288796F-FBC9-4CCC-8837-353D01EBCCC8}" type="slidenum">
              <a:rPr lang="ru-RU" smtClean="0"/>
              <a:pPr/>
              <a:t>‹#›</a:t>
            </a:fld>
            <a:endParaRPr lang="ru-RU"/>
          </a:p>
        </p:txBody>
      </p:sp>
    </p:spTree>
    <p:extLst>
      <p:ext uri="{BB962C8B-B14F-4D97-AF65-F5344CB8AC3E}">
        <p14:creationId xmlns:p14="http://schemas.microsoft.com/office/powerpoint/2010/main" xmlns="" val="22474225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ru-RU"/>
              <a:t>Образец заголовка</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a:t>Образец текста</a:t>
            </a:r>
          </a:p>
        </p:txBody>
      </p:sp>
      <p:sp>
        <p:nvSpPr>
          <p:cNvPr id="5" name="Date Placeholder 4"/>
          <p:cNvSpPr>
            <a:spLocks noGrp="1"/>
          </p:cNvSpPr>
          <p:nvPr>
            <p:ph type="dt" sz="half" idx="10"/>
          </p:nvPr>
        </p:nvSpPr>
        <p:spPr/>
        <p:txBody>
          <a:bodyPr/>
          <a:lstStyle/>
          <a:p>
            <a:fld id="{46B4C5F5-AF7A-4861-A040-90687EA06835}" type="datetimeFigureOut">
              <a:rPr lang="ru-RU" smtClean="0"/>
              <a:pPr/>
              <a:t>02.04.2025</a:t>
            </a:fld>
            <a:endParaRPr lang="ru-RU"/>
          </a:p>
        </p:txBody>
      </p:sp>
      <p:sp>
        <p:nvSpPr>
          <p:cNvPr id="6" name="Footer Placeholder 5"/>
          <p:cNvSpPr>
            <a:spLocks noGrp="1"/>
          </p:cNvSpPr>
          <p:nvPr>
            <p:ph type="ftr" sz="quarter" idx="11"/>
          </p:nvPr>
        </p:nvSpPr>
        <p:spPr/>
        <p:txBody>
          <a:bodyPr/>
          <a:lstStyle/>
          <a:p>
            <a:endParaRPr lang="ru-RU"/>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9288796F-FBC9-4CCC-8837-353D01EBCCC8}" type="slidenum">
              <a:rPr lang="ru-RU" smtClean="0"/>
              <a:pPr/>
              <a:t>‹#›</a:t>
            </a:fld>
            <a:endParaRPr lang="ru-RU"/>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xmlns="" val="27108539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ru-RU"/>
              <a:t>Образец заголовка</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a:t>Образец текста</a:t>
            </a:r>
          </a:p>
        </p:txBody>
      </p:sp>
      <p:sp>
        <p:nvSpPr>
          <p:cNvPr id="5" name="Date Placeholder 4"/>
          <p:cNvSpPr>
            <a:spLocks noGrp="1"/>
          </p:cNvSpPr>
          <p:nvPr>
            <p:ph type="dt" sz="half" idx="10"/>
          </p:nvPr>
        </p:nvSpPr>
        <p:spPr/>
        <p:txBody>
          <a:bodyPr/>
          <a:lstStyle/>
          <a:p>
            <a:fld id="{46B4C5F5-AF7A-4861-A040-90687EA06835}" type="datetimeFigureOut">
              <a:rPr lang="ru-RU" smtClean="0"/>
              <a:pPr/>
              <a:t>02.04.2025</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9288796F-FBC9-4CCC-8837-353D01EBCCC8}" type="slidenum">
              <a:rPr lang="ru-RU" smtClean="0"/>
              <a:pPr/>
              <a:t>‹#›</a:t>
            </a:fld>
            <a:endParaRPr lang="ru-RU"/>
          </a:p>
        </p:txBody>
      </p:sp>
    </p:spTree>
    <p:extLst>
      <p:ext uri="{BB962C8B-B14F-4D97-AF65-F5344CB8AC3E}">
        <p14:creationId xmlns:p14="http://schemas.microsoft.com/office/powerpoint/2010/main" xmlns="" val="35510878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46B4C5F5-AF7A-4861-A040-90687EA06835}" type="datetimeFigureOut">
              <a:rPr lang="ru-RU" smtClean="0"/>
              <a:pPr/>
              <a:t>02.04.2025</a:t>
            </a:fld>
            <a:endParaRPr lang="ru-RU"/>
          </a:p>
        </p:txBody>
      </p:sp>
      <p:sp>
        <p:nvSpPr>
          <p:cNvPr id="5" name="Footer Placeholder 4"/>
          <p:cNvSpPr>
            <a:spLocks noGrp="1"/>
          </p:cNvSpPr>
          <p:nvPr>
            <p:ph type="ftr" sz="quarter" idx="11"/>
          </p:nvPr>
        </p:nvSpPr>
        <p:spPr/>
        <p:txBody>
          <a:bodyPr/>
          <a:lstStyle/>
          <a:p>
            <a:endParaRPr lang="ru-RU"/>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9288796F-FBC9-4CCC-8837-353D01EBCCC8}" type="slidenum">
              <a:rPr lang="ru-RU" smtClean="0"/>
              <a:pPr/>
              <a:t>‹#›</a:t>
            </a:fld>
            <a:endParaRPr lang="ru-RU"/>
          </a:p>
        </p:txBody>
      </p:sp>
    </p:spTree>
    <p:extLst>
      <p:ext uri="{BB962C8B-B14F-4D97-AF65-F5344CB8AC3E}">
        <p14:creationId xmlns:p14="http://schemas.microsoft.com/office/powerpoint/2010/main" xmlns="" val="37551334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ru-RU"/>
              <a:t>Образец заголовка</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46B4C5F5-AF7A-4861-A040-90687EA06835}" type="datetimeFigureOut">
              <a:rPr lang="ru-RU" smtClean="0"/>
              <a:pPr/>
              <a:t>02.04.2025</a:t>
            </a:fld>
            <a:endParaRPr lang="ru-RU"/>
          </a:p>
        </p:txBody>
      </p:sp>
      <p:sp>
        <p:nvSpPr>
          <p:cNvPr id="5" name="Footer Placeholder 4"/>
          <p:cNvSpPr>
            <a:spLocks noGrp="1"/>
          </p:cNvSpPr>
          <p:nvPr>
            <p:ph type="ftr" sz="quarter" idx="11"/>
          </p:nvPr>
        </p:nvSpPr>
        <p:spPr/>
        <p:txBody>
          <a:bodyPr/>
          <a:lstStyle/>
          <a:p>
            <a:endParaRPr lang="ru-RU"/>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9288796F-FBC9-4CCC-8837-353D01EBCCC8}" type="slidenum">
              <a:rPr lang="ru-RU" smtClean="0"/>
              <a:pPr/>
              <a:t>‹#›</a:t>
            </a:fld>
            <a:endParaRPr lang="ru-RU"/>
          </a:p>
        </p:txBody>
      </p:sp>
    </p:spTree>
    <p:extLst>
      <p:ext uri="{BB962C8B-B14F-4D97-AF65-F5344CB8AC3E}">
        <p14:creationId xmlns:p14="http://schemas.microsoft.com/office/powerpoint/2010/main" xmlns="" val="2111089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ru-RU"/>
              <a:t>Образец заголовка</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46B4C5F5-AF7A-4861-A040-90687EA06835}" type="datetimeFigureOut">
              <a:rPr lang="ru-RU" smtClean="0"/>
              <a:pPr/>
              <a:t>02.04.2025</a:t>
            </a:fld>
            <a:endParaRPr lang="ru-RU"/>
          </a:p>
        </p:txBody>
      </p:sp>
      <p:sp>
        <p:nvSpPr>
          <p:cNvPr id="5" name="Footer Placeholder 4"/>
          <p:cNvSpPr>
            <a:spLocks noGrp="1"/>
          </p:cNvSpPr>
          <p:nvPr>
            <p:ph type="ftr" sz="quarter" idx="11"/>
          </p:nvPr>
        </p:nvSpPr>
        <p:spPr/>
        <p:txBody>
          <a:bodyPr/>
          <a:lstStyle/>
          <a:p>
            <a:endParaRPr lang="ru-RU"/>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9288796F-FBC9-4CCC-8837-353D01EBCCC8}" type="slidenum">
              <a:rPr lang="ru-RU" smtClean="0"/>
              <a:pPr/>
              <a:t>‹#›</a:t>
            </a:fld>
            <a:endParaRPr lang="ru-RU"/>
          </a:p>
        </p:txBody>
      </p:sp>
      <p:pic>
        <p:nvPicPr>
          <p:cNvPr id="7" name="Picture 2">
            <a:extLst>
              <a:ext uri="{FF2B5EF4-FFF2-40B4-BE49-F238E27FC236}">
                <a16:creationId xmlns:a16="http://schemas.microsoft.com/office/drawing/2014/main" xmlns="" id="{220FAADA-3BC5-285E-E09C-6E36E1DCDB32}"/>
              </a:ext>
            </a:extLst>
          </p:cNvPr>
          <p:cNvPicPr>
            <a:picLocks noChangeAspect="1" noChangeArrowheads="1"/>
          </p:cNvPicPr>
          <p:nvPr userDrawn="1"/>
        </p:nvPicPr>
        <p:blipFill>
          <a:blip r:embed="rId2" cstate="print"/>
          <a:srcRect/>
          <a:stretch>
            <a:fillRect/>
          </a:stretch>
        </p:blipFill>
        <p:spPr bwMode="auto">
          <a:xfrm>
            <a:off x="231819" y="273265"/>
            <a:ext cx="2298289" cy="1245511"/>
          </a:xfrm>
          <a:prstGeom prst="rect">
            <a:avLst/>
          </a:prstGeom>
          <a:noFill/>
          <a:ln w="9525">
            <a:noFill/>
            <a:miter lim="800000"/>
            <a:headEnd/>
            <a:tailEnd/>
          </a:ln>
          <a:effectLst>
            <a:glow rad="101600">
              <a:schemeClr val="accent4">
                <a:satMod val="175000"/>
                <a:alpha val="40000"/>
              </a:schemeClr>
            </a:glow>
          </a:effectLst>
        </p:spPr>
      </p:pic>
      <p:sp>
        <p:nvSpPr>
          <p:cNvPr id="9" name="TextBox 8">
            <a:extLst>
              <a:ext uri="{FF2B5EF4-FFF2-40B4-BE49-F238E27FC236}">
                <a16:creationId xmlns:a16="http://schemas.microsoft.com/office/drawing/2014/main" xmlns="" id="{B50A3451-1DBA-3541-3868-75C6F5CFFD70}"/>
              </a:ext>
            </a:extLst>
          </p:cNvPr>
          <p:cNvSpPr txBox="1"/>
          <p:nvPr userDrawn="1"/>
        </p:nvSpPr>
        <p:spPr>
          <a:xfrm>
            <a:off x="7057623" y="193183"/>
            <a:ext cx="4919729" cy="276999"/>
          </a:xfrm>
          <a:prstGeom prst="rect">
            <a:avLst/>
          </a:prstGeom>
          <a:noFill/>
        </p:spPr>
        <p:txBody>
          <a:bodyPr wrap="square" rtlCol="0">
            <a:spAutoFit/>
          </a:bodyPr>
          <a:lstStyle/>
          <a:p>
            <a:r>
              <a:rPr lang="ru-RU" sz="1200" b="0" dirty="0">
                <a:latin typeface="Arial" pitchFamily="34" charset="0"/>
                <a:cs typeface="Arial" pitchFamily="34" charset="0"/>
              </a:rPr>
              <a:t>ГБУ «УМЦ </a:t>
            </a:r>
            <a:r>
              <a:rPr lang="ru-RU" sz="1200" b="0" kern="1200" dirty="0">
                <a:solidFill>
                  <a:schemeClr val="tx1"/>
                </a:solidFill>
                <a:latin typeface="Arial" pitchFamily="34" charset="0"/>
                <a:ea typeface="+mn-ea"/>
                <a:cs typeface="Arial" pitchFamily="34" charset="0"/>
              </a:rPr>
              <a:t>системы социальной защиты Оренбургской</a:t>
            </a:r>
            <a:r>
              <a:rPr lang="ru-RU" sz="1200" b="0" kern="1200" baseline="0" dirty="0">
                <a:solidFill>
                  <a:schemeClr val="tx1"/>
                </a:solidFill>
                <a:latin typeface="Arial" pitchFamily="34" charset="0"/>
                <a:ea typeface="+mn-ea"/>
                <a:cs typeface="Arial" pitchFamily="34" charset="0"/>
              </a:rPr>
              <a:t> </a:t>
            </a:r>
            <a:r>
              <a:rPr lang="ru-RU" sz="1200" b="0" kern="1200" dirty="0">
                <a:solidFill>
                  <a:schemeClr val="tx1"/>
                </a:solidFill>
                <a:latin typeface="Arial" pitchFamily="34" charset="0"/>
                <a:ea typeface="+mn-ea"/>
                <a:cs typeface="Arial" pitchFamily="34" charset="0"/>
              </a:rPr>
              <a:t>области»</a:t>
            </a:r>
            <a:endParaRPr lang="ru-RU" sz="1200" b="0" dirty="0">
              <a:latin typeface="Arial" pitchFamily="34" charset="0"/>
              <a:cs typeface="Arial" pitchFamily="34" charset="0"/>
            </a:endParaRPr>
          </a:p>
        </p:txBody>
      </p:sp>
    </p:spTree>
    <p:extLst>
      <p:ext uri="{BB962C8B-B14F-4D97-AF65-F5344CB8AC3E}">
        <p14:creationId xmlns:p14="http://schemas.microsoft.com/office/powerpoint/2010/main" xmlns="" val="19313009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46B4C5F5-AF7A-4861-A040-90687EA06835}" type="datetimeFigureOut">
              <a:rPr lang="ru-RU" smtClean="0"/>
              <a:pPr/>
              <a:t>02.04.2025</a:t>
            </a:fld>
            <a:endParaRPr lang="ru-RU"/>
          </a:p>
        </p:txBody>
      </p:sp>
      <p:sp>
        <p:nvSpPr>
          <p:cNvPr id="5" name="Footer Placeholder 4"/>
          <p:cNvSpPr>
            <a:spLocks noGrp="1"/>
          </p:cNvSpPr>
          <p:nvPr>
            <p:ph type="ftr" sz="quarter" idx="11"/>
          </p:nvPr>
        </p:nvSpPr>
        <p:spPr/>
        <p:txBody>
          <a:bodyPr/>
          <a:lstStyle/>
          <a:p>
            <a:endParaRPr lang="ru-RU"/>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9288796F-FBC9-4CCC-8837-353D01EBCCC8}" type="slidenum">
              <a:rPr lang="ru-RU" smtClean="0"/>
              <a:pPr/>
              <a:t>‹#›</a:t>
            </a:fld>
            <a:endParaRPr lang="ru-RU"/>
          </a:p>
        </p:txBody>
      </p:sp>
    </p:spTree>
    <p:extLst>
      <p:ext uri="{BB962C8B-B14F-4D97-AF65-F5344CB8AC3E}">
        <p14:creationId xmlns:p14="http://schemas.microsoft.com/office/powerpoint/2010/main" xmlns="" val="35917934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46B4C5F5-AF7A-4861-A040-90687EA06835}" type="datetimeFigureOut">
              <a:rPr lang="ru-RU" smtClean="0"/>
              <a:pPr/>
              <a:t>02.04.2025</a:t>
            </a:fld>
            <a:endParaRPr lang="ru-RU"/>
          </a:p>
        </p:txBody>
      </p:sp>
      <p:sp>
        <p:nvSpPr>
          <p:cNvPr id="6" name="Footer Placeholder 5"/>
          <p:cNvSpPr>
            <a:spLocks noGrp="1"/>
          </p:cNvSpPr>
          <p:nvPr>
            <p:ph type="ftr" sz="quarter" idx="11"/>
          </p:nvPr>
        </p:nvSpPr>
        <p:spPr/>
        <p:txBody>
          <a:bodyPr/>
          <a:lstStyle/>
          <a:p>
            <a:endParaRPr lang="ru-RU"/>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9288796F-FBC9-4CCC-8837-353D01EBCCC8}" type="slidenum">
              <a:rPr lang="ru-RU" smtClean="0"/>
              <a:pPr/>
              <a:t>‹#›</a:t>
            </a:fld>
            <a:endParaRPr lang="ru-RU"/>
          </a:p>
        </p:txBody>
      </p:sp>
      <p:sp>
        <p:nvSpPr>
          <p:cNvPr id="2" name="TextBox 1">
            <a:extLst>
              <a:ext uri="{FF2B5EF4-FFF2-40B4-BE49-F238E27FC236}">
                <a16:creationId xmlns:a16="http://schemas.microsoft.com/office/drawing/2014/main" xmlns="" id="{42F1E5F7-F0F7-9930-8F15-0FAF2F6F073E}"/>
              </a:ext>
            </a:extLst>
          </p:cNvPr>
          <p:cNvSpPr txBox="1"/>
          <p:nvPr userDrawn="1"/>
        </p:nvSpPr>
        <p:spPr>
          <a:xfrm>
            <a:off x="7764236" y="6229350"/>
            <a:ext cx="2383971" cy="338554"/>
          </a:xfrm>
          <a:prstGeom prst="rect">
            <a:avLst/>
          </a:prstGeom>
          <a:noFill/>
        </p:spPr>
        <p:txBody>
          <a:bodyPr wrap="square" rtlCol="0">
            <a:spAutoFit/>
          </a:bodyPr>
          <a:lstStyle/>
          <a:p>
            <a:r>
              <a:rPr lang="ru-RU" sz="1600" dirty="0">
                <a:latin typeface="Arial" pitchFamily="34" charset="0"/>
                <a:cs typeface="Arial" pitchFamily="34" charset="0"/>
              </a:rPr>
              <a:t>Степанова Н.И.</a:t>
            </a:r>
          </a:p>
        </p:txBody>
      </p:sp>
      <p:pic>
        <p:nvPicPr>
          <p:cNvPr id="7" name="Picture 2">
            <a:extLst>
              <a:ext uri="{FF2B5EF4-FFF2-40B4-BE49-F238E27FC236}">
                <a16:creationId xmlns:a16="http://schemas.microsoft.com/office/drawing/2014/main" xmlns="" id="{32EE2709-96C5-9F1D-DFD9-869FCA1B2F4D}"/>
              </a:ext>
            </a:extLst>
          </p:cNvPr>
          <p:cNvPicPr>
            <a:picLocks noChangeAspect="1" noChangeArrowheads="1"/>
          </p:cNvPicPr>
          <p:nvPr userDrawn="1"/>
        </p:nvPicPr>
        <p:blipFill>
          <a:blip r:embed="rId2" cstate="print"/>
          <a:srcRect/>
          <a:stretch>
            <a:fillRect/>
          </a:stretch>
        </p:blipFill>
        <p:spPr bwMode="auto">
          <a:xfrm>
            <a:off x="231819" y="273265"/>
            <a:ext cx="1874567" cy="1245511"/>
          </a:xfrm>
          <a:prstGeom prst="rect">
            <a:avLst/>
          </a:prstGeom>
          <a:noFill/>
          <a:ln w="9525">
            <a:noFill/>
            <a:miter lim="800000"/>
            <a:headEnd/>
            <a:tailEnd/>
          </a:ln>
          <a:effectLst>
            <a:glow rad="101600">
              <a:schemeClr val="accent4">
                <a:satMod val="175000"/>
                <a:alpha val="40000"/>
              </a:schemeClr>
            </a:glow>
          </a:effectLst>
        </p:spPr>
      </p:pic>
      <p:sp>
        <p:nvSpPr>
          <p:cNvPr id="9" name="TextBox 8">
            <a:extLst>
              <a:ext uri="{FF2B5EF4-FFF2-40B4-BE49-F238E27FC236}">
                <a16:creationId xmlns:a16="http://schemas.microsoft.com/office/drawing/2014/main" xmlns="" id="{44069DEB-C22E-7D74-7E9E-4405FE0A109F}"/>
              </a:ext>
            </a:extLst>
          </p:cNvPr>
          <p:cNvSpPr txBox="1"/>
          <p:nvPr userDrawn="1"/>
        </p:nvSpPr>
        <p:spPr>
          <a:xfrm>
            <a:off x="5200650" y="212271"/>
            <a:ext cx="5935436" cy="307777"/>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400" b="0" dirty="0">
                <a:latin typeface="Arial" pitchFamily="34" charset="0"/>
                <a:cs typeface="Arial" pitchFamily="34" charset="0"/>
              </a:rPr>
              <a:t>ГБУ «УМЦ </a:t>
            </a:r>
            <a:r>
              <a:rPr lang="ru-RU" sz="1400" b="0" kern="1200" dirty="0">
                <a:solidFill>
                  <a:schemeClr val="tx1"/>
                </a:solidFill>
                <a:latin typeface="Arial" pitchFamily="34" charset="0"/>
                <a:ea typeface="+mn-ea"/>
                <a:cs typeface="Arial" pitchFamily="34" charset="0"/>
              </a:rPr>
              <a:t>системы социальной защиты Оренбургской</a:t>
            </a:r>
            <a:r>
              <a:rPr lang="ru-RU" sz="1400" b="0" kern="1200" baseline="0" dirty="0">
                <a:solidFill>
                  <a:schemeClr val="tx1"/>
                </a:solidFill>
                <a:latin typeface="Arial" pitchFamily="34" charset="0"/>
                <a:ea typeface="+mn-ea"/>
                <a:cs typeface="Arial" pitchFamily="34" charset="0"/>
              </a:rPr>
              <a:t> </a:t>
            </a:r>
            <a:r>
              <a:rPr lang="ru-RU" sz="1400" b="0" kern="1200" dirty="0">
                <a:solidFill>
                  <a:schemeClr val="tx1"/>
                </a:solidFill>
                <a:latin typeface="Arial" pitchFamily="34" charset="0"/>
                <a:ea typeface="+mn-ea"/>
                <a:cs typeface="Arial" pitchFamily="34" charset="0"/>
              </a:rPr>
              <a:t>области»</a:t>
            </a:r>
            <a:endParaRPr lang="ru-RU" sz="1400" dirty="0">
              <a:latin typeface="Arial" pitchFamily="34" charset="0"/>
              <a:cs typeface="Arial" pitchFamily="34" charset="0"/>
            </a:endParaRPr>
          </a:p>
        </p:txBody>
      </p:sp>
    </p:spTree>
    <p:extLst>
      <p:ext uri="{BB962C8B-B14F-4D97-AF65-F5344CB8AC3E}">
        <p14:creationId xmlns:p14="http://schemas.microsoft.com/office/powerpoint/2010/main" xmlns="" val="2440309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13"/>
          <p:cNvSpPr>
            <a:spLocks noGrp="1"/>
          </p:cNvSpPr>
          <p:nvPr>
            <p:ph type="title"/>
          </p:nvPr>
        </p:nvSpPr>
        <p:spPr/>
        <p:txBody>
          <a:bodyPr/>
          <a:lstStyle/>
          <a:p>
            <a:r>
              <a:rPr lang="ru-RU"/>
              <a:t>Образец заголовка</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46B4C5F5-AF7A-4861-A040-90687EA06835}" type="datetimeFigureOut">
              <a:rPr lang="ru-RU" smtClean="0"/>
              <a:pPr/>
              <a:t>02.04.2025</a:t>
            </a:fld>
            <a:endParaRPr lang="ru-RU"/>
          </a:p>
        </p:txBody>
      </p:sp>
      <p:sp>
        <p:nvSpPr>
          <p:cNvPr id="8" name="Footer Placeholder 7"/>
          <p:cNvSpPr>
            <a:spLocks noGrp="1"/>
          </p:cNvSpPr>
          <p:nvPr>
            <p:ph type="ftr" sz="quarter" idx="11"/>
          </p:nvPr>
        </p:nvSpPr>
        <p:spPr/>
        <p:txBody>
          <a:bodyPr/>
          <a:lstStyle/>
          <a:p>
            <a:endParaRPr lang="ru-RU"/>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9288796F-FBC9-4CCC-8837-353D01EBCCC8}" type="slidenum">
              <a:rPr lang="ru-RU" smtClean="0"/>
              <a:pPr/>
              <a:t>‹#›</a:t>
            </a:fld>
            <a:endParaRPr lang="ru-RU"/>
          </a:p>
        </p:txBody>
      </p:sp>
    </p:spTree>
    <p:extLst>
      <p:ext uri="{BB962C8B-B14F-4D97-AF65-F5344CB8AC3E}">
        <p14:creationId xmlns:p14="http://schemas.microsoft.com/office/powerpoint/2010/main" xmlns="" val="40998779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46B4C5F5-AF7A-4861-A040-90687EA06835}" type="datetimeFigureOut">
              <a:rPr lang="ru-RU" smtClean="0"/>
              <a:pPr/>
              <a:t>02.04.2025</a:t>
            </a:fld>
            <a:endParaRPr lang="ru-RU"/>
          </a:p>
        </p:txBody>
      </p:sp>
      <p:sp>
        <p:nvSpPr>
          <p:cNvPr id="4" name="Footer Placeholder 3"/>
          <p:cNvSpPr>
            <a:spLocks noGrp="1"/>
          </p:cNvSpPr>
          <p:nvPr>
            <p:ph type="ftr" sz="quarter" idx="11"/>
          </p:nvPr>
        </p:nvSpPr>
        <p:spPr/>
        <p:txBody>
          <a:bodyPr/>
          <a:lstStyle/>
          <a:p>
            <a:endParaRPr lang="ru-RU"/>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9288796F-FBC9-4CCC-8837-353D01EBCCC8}" type="slidenum">
              <a:rPr lang="ru-RU" smtClean="0"/>
              <a:pPr/>
              <a:t>‹#›</a:t>
            </a:fld>
            <a:endParaRPr lang="ru-RU"/>
          </a:p>
        </p:txBody>
      </p:sp>
    </p:spTree>
    <p:extLst>
      <p:ext uri="{BB962C8B-B14F-4D97-AF65-F5344CB8AC3E}">
        <p14:creationId xmlns:p14="http://schemas.microsoft.com/office/powerpoint/2010/main" xmlns="" val="99599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B4C5F5-AF7A-4861-A040-90687EA06835}" type="datetimeFigureOut">
              <a:rPr lang="ru-RU" smtClean="0"/>
              <a:pPr/>
              <a:t>02.04.2025</a:t>
            </a:fld>
            <a:endParaRPr lang="ru-RU"/>
          </a:p>
        </p:txBody>
      </p:sp>
      <p:sp>
        <p:nvSpPr>
          <p:cNvPr id="3" name="Footer Placeholder 2"/>
          <p:cNvSpPr>
            <a:spLocks noGrp="1"/>
          </p:cNvSpPr>
          <p:nvPr>
            <p:ph type="ftr" sz="quarter" idx="11"/>
          </p:nvPr>
        </p:nvSpPr>
        <p:spPr/>
        <p:txBody>
          <a:bodyPr/>
          <a:lstStyle/>
          <a:p>
            <a:endParaRPr lang="ru-RU"/>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9288796F-FBC9-4CCC-8837-353D01EBCCC8}" type="slidenum">
              <a:rPr lang="ru-RU" smtClean="0"/>
              <a:pPr/>
              <a:t>‹#›</a:t>
            </a:fld>
            <a:endParaRPr lang="ru-RU"/>
          </a:p>
        </p:txBody>
      </p:sp>
    </p:spTree>
    <p:extLst>
      <p:ext uri="{BB962C8B-B14F-4D97-AF65-F5344CB8AC3E}">
        <p14:creationId xmlns:p14="http://schemas.microsoft.com/office/powerpoint/2010/main" xmlns="" val="7191117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ru-RU"/>
              <a:t>Образец заголовка</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46B4C5F5-AF7A-4861-A040-90687EA06835}" type="datetimeFigureOut">
              <a:rPr lang="ru-RU" smtClean="0"/>
              <a:pPr/>
              <a:t>02.04.2025</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9288796F-FBC9-4CCC-8837-353D01EBCCC8}" type="slidenum">
              <a:rPr lang="ru-RU" smtClean="0"/>
              <a:pPr/>
              <a:t>‹#›</a:t>
            </a:fld>
            <a:endParaRPr lang="ru-RU"/>
          </a:p>
        </p:txBody>
      </p:sp>
    </p:spTree>
    <p:extLst>
      <p:ext uri="{BB962C8B-B14F-4D97-AF65-F5344CB8AC3E}">
        <p14:creationId xmlns:p14="http://schemas.microsoft.com/office/powerpoint/2010/main" xmlns="" val="35448237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46B4C5F5-AF7A-4861-A040-90687EA06835}" type="datetimeFigureOut">
              <a:rPr lang="ru-RU" smtClean="0"/>
              <a:pPr/>
              <a:t>02.04.2025</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9288796F-FBC9-4CCC-8837-353D01EBCCC8}" type="slidenum">
              <a:rPr lang="ru-RU" smtClean="0"/>
              <a:pPr/>
              <a:t>‹#›</a:t>
            </a:fld>
            <a:endParaRPr lang="ru-RU"/>
          </a:p>
        </p:txBody>
      </p:sp>
    </p:spTree>
    <p:extLst>
      <p:ext uri="{BB962C8B-B14F-4D97-AF65-F5344CB8AC3E}">
        <p14:creationId xmlns:p14="http://schemas.microsoft.com/office/powerpoint/2010/main" xmlns="" val="2299292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32"/>
            <a:ext cx="2356674" cy="6853285"/>
            <a:chOff x="6627813" y="195454"/>
            <a:chExt cx="1952625" cy="5678297"/>
          </a:xfrm>
        </p:grpSpPr>
        <p:sp>
          <p:nvSpPr>
            <p:cNvPr id="11" name="Freeform 27"/>
            <p:cNvSpPr/>
            <p:nvPr/>
          </p:nvSpPr>
          <p:spPr bwMode="auto">
            <a:xfrm>
              <a:off x="6627813" y="195454"/>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ru-RU"/>
              <a:t>Образец заголовка</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46B4C5F5-AF7A-4861-A040-90687EA06835}" type="datetimeFigureOut">
              <a:rPr lang="ru-RU" smtClean="0"/>
              <a:pPr/>
              <a:t>02.04.2025</a:t>
            </a:fld>
            <a:endParaRPr lang="ru-RU"/>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9288796F-FBC9-4CCC-8837-353D01EBCCC8}" type="slidenum">
              <a:rPr lang="ru-RU" smtClean="0"/>
              <a:pPr/>
              <a:t>‹#›</a:t>
            </a:fld>
            <a:endParaRPr lang="ru-RU"/>
          </a:p>
        </p:txBody>
      </p:sp>
    </p:spTree>
    <p:extLst>
      <p:ext uri="{BB962C8B-B14F-4D97-AF65-F5344CB8AC3E}">
        <p14:creationId xmlns:p14="http://schemas.microsoft.com/office/powerpoint/2010/main" xmlns="" val="3397813198"/>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video" Target="file:///C:\Users\6\Desktop\1.%20&#1054;&#1088;&#1075;&#1072;&#1085;&#1080;&#1079;&#1072;&#1094;&#1080;&#1103;%20&#1087;&#1088;&#1086;&#1089;&#1090;&#1088;&#1072;&#1085;&#1089;&#1090;&#1074;&#1072;%20&#1084;&#1072;&#1083;&#1086;&#1084;&#1086;&#1073;&#1080;&#1083;&#1100;&#1085;&#1086;&#1075;&#1086;%20&#1095;&#1077;&#1083;&#1086;&#1074;&#1077;&#1082;&#1072;.%20&#1059;&#1093;&#1086;&#1076;%20&#1079;&#1072;%20&#1087;&#1086;&#1078;&#1080;&#1083;&#1099;&#1084;&#1080;%20&#1083;&#1102;&#1076;&#1100;&#1084;&#1080;%20&#1080;%20&#1080;&#1085;&#1074;&#1072;&#1083;&#1080;&#1076;&#1072;&#1084;&#1080;._Trim.mp4"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video" Target="file:///C:\Users\6\Desktop\&#1055;&#1054;&#1044;&#1043;&#1059;&#1047;&#1053;&#1048;&#1050;&#1048;%20(1).mp4"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video" Target="file:///C:\Users\6\Desktop\&#1044;&#1054;&#1057;&#1050;&#1040;.mp4" TargetMode="External"/></Relationships>
</file>

<file path=ppt/slides/_rels/slide5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7A123EF2-EC89-49A3-B247-2502C3495638}"/>
              </a:ext>
            </a:extLst>
          </p:cNvPr>
          <p:cNvSpPr>
            <a:spLocks noGrp="1"/>
          </p:cNvSpPr>
          <p:nvPr>
            <p:ph type="ctrTitle"/>
          </p:nvPr>
        </p:nvSpPr>
        <p:spPr>
          <a:xfrm>
            <a:off x="4721108" y="983124"/>
            <a:ext cx="7062561" cy="2351839"/>
          </a:xfrm>
        </p:spPr>
        <p:txBody>
          <a:bodyPr>
            <a:normAutofit fontScale="90000"/>
          </a:bodyPr>
          <a:lstStyle/>
          <a:p>
            <a:pPr algn="ctr"/>
            <a:r>
              <a:rPr lang="ru-RU" b="1" dirty="0">
                <a:solidFill>
                  <a:srgbClr val="92D050"/>
                </a:solidFill>
              </a:rPr>
              <a:t/>
            </a:r>
            <a:br>
              <a:rPr lang="ru-RU" b="1" dirty="0">
                <a:solidFill>
                  <a:srgbClr val="92D050"/>
                </a:solidFill>
              </a:rPr>
            </a:br>
            <a:r>
              <a:rPr lang="ru-RU" sz="4000" b="1" dirty="0">
                <a:solidFill>
                  <a:srgbClr val="92D050"/>
                </a:solidFill>
              </a:rPr>
              <a:t>Особенности общего ухода </a:t>
            </a:r>
            <a:br>
              <a:rPr lang="ru-RU" sz="4000" b="1" dirty="0">
                <a:solidFill>
                  <a:srgbClr val="92D050"/>
                </a:solidFill>
              </a:rPr>
            </a:br>
            <a:r>
              <a:rPr lang="ru-RU" sz="4000" b="1" dirty="0">
                <a:solidFill>
                  <a:srgbClr val="92D050"/>
                </a:solidFill>
              </a:rPr>
              <a:t>за различными категориями получателей долговременного ухода</a:t>
            </a:r>
          </a:p>
        </p:txBody>
      </p:sp>
      <p:sp>
        <p:nvSpPr>
          <p:cNvPr id="3" name="Подзаголовок 2">
            <a:extLst>
              <a:ext uri="{FF2B5EF4-FFF2-40B4-BE49-F238E27FC236}">
                <a16:creationId xmlns:a16="http://schemas.microsoft.com/office/drawing/2014/main" xmlns="" id="{C63281AB-E964-465D-BE8C-3A6D88EAE1FF}"/>
              </a:ext>
            </a:extLst>
          </p:cNvPr>
          <p:cNvSpPr>
            <a:spLocks noGrp="1"/>
          </p:cNvSpPr>
          <p:nvPr>
            <p:ph type="subTitle" idx="1"/>
          </p:nvPr>
        </p:nvSpPr>
        <p:spPr>
          <a:xfrm>
            <a:off x="4614202" y="5122975"/>
            <a:ext cx="7169467" cy="1503802"/>
          </a:xfrm>
        </p:spPr>
        <p:txBody>
          <a:bodyPr>
            <a:normAutofit/>
          </a:bodyPr>
          <a:lstStyle/>
          <a:p>
            <a:pPr algn="r"/>
            <a:r>
              <a:rPr lang="ru-RU" sz="2000" dirty="0"/>
              <a:t>Подготовил</a:t>
            </a:r>
          </a:p>
          <a:p>
            <a:pPr algn="r"/>
            <a:r>
              <a:rPr lang="ru-RU" sz="2000" dirty="0"/>
              <a:t>преподаватель, психолог </a:t>
            </a:r>
          </a:p>
          <a:p>
            <a:pPr algn="r"/>
            <a:r>
              <a:rPr lang="ru-RU" sz="2000" dirty="0"/>
              <a:t>Суслина Анастасия Викторовна</a:t>
            </a:r>
          </a:p>
        </p:txBody>
      </p:sp>
      <p:pic>
        <p:nvPicPr>
          <p:cNvPr id="4" name="Рисунок 3">
            <a:extLst>
              <a:ext uri="{FF2B5EF4-FFF2-40B4-BE49-F238E27FC236}">
                <a16:creationId xmlns:a16="http://schemas.microsoft.com/office/drawing/2014/main" xmlns="" id="{24369CFC-D7B7-5626-CA7A-F7462D5381F1}"/>
              </a:ext>
            </a:extLst>
          </p:cNvPr>
          <p:cNvPicPr>
            <a:picLocks noChangeAspect="1"/>
          </p:cNvPicPr>
          <p:nvPr/>
        </p:nvPicPr>
        <p:blipFill rotWithShape="1">
          <a:blip r:embed="rId2"/>
          <a:srcRect l="3298" t="40077" r="2328" b="29705"/>
          <a:stretch/>
        </p:blipFill>
        <p:spPr>
          <a:xfrm>
            <a:off x="1752661" y="3875876"/>
            <a:ext cx="6598125" cy="1798319"/>
          </a:xfrm>
          <a:prstGeom prst="rect">
            <a:avLst/>
          </a:prstGeom>
          <a:effectLst>
            <a:softEdge rad="127000"/>
          </a:effectLst>
        </p:spPr>
      </p:pic>
    </p:spTree>
    <p:extLst>
      <p:ext uri="{BB962C8B-B14F-4D97-AF65-F5344CB8AC3E}">
        <p14:creationId xmlns:p14="http://schemas.microsoft.com/office/powerpoint/2010/main" xmlns="" val="6988700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5E6EADC4-5E2E-4520-B392-7CA8425B6150}"/>
              </a:ext>
            </a:extLst>
          </p:cNvPr>
          <p:cNvSpPr>
            <a:spLocks noGrp="1"/>
          </p:cNvSpPr>
          <p:nvPr>
            <p:ph type="title"/>
          </p:nvPr>
        </p:nvSpPr>
        <p:spPr>
          <a:xfrm>
            <a:off x="2185682" y="369065"/>
            <a:ext cx="10006318" cy="1492786"/>
          </a:xfrm>
        </p:spPr>
        <p:txBody>
          <a:bodyPr>
            <a:normAutofit fontScale="90000"/>
          </a:bodyPr>
          <a:lstStyle/>
          <a:p>
            <a:pPr algn="ctr"/>
            <a:r>
              <a:rPr lang="en-US" b="1" dirty="0">
                <a:solidFill>
                  <a:srgbClr val="FF0000"/>
                </a:solidFill>
              </a:rPr>
              <a:t>C</a:t>
            </a:r>
            <a:r>
              <a:rPr lang="ru-RU" b="1" dirty="0" err="1">
                <a:solidFill>
                  <a:srgbClr val="FF0000"/>
                </a:solidFill>
              </a:rPr>
              <a:t>облюдение</a:t>
            </a:r>
            <a:r>
              <a:rPr lang="ru-RU" b="1" dirty="0">
                <a:solidFill>
                  <a:srgbClr val="FF0000"/>
                </a:solidFill>
              </a:rPr>
              <a:t> </a:t>
            </a:r>
            <a:br>
              <a:rPr lang="ru-RU" b="1" dirty="0">
                <a:solidFill>
                  <a:srgbClr val="FF0000"/>
                </a:solidFill>
              </a:rPr>
            </a:br>
            <a:r>
              <a:rPr lang="ru-RU" b="1" dirty="0">
                <a:solidFill>
                  <a:srgbClr val="FF0000"/>
                </a:solidFill>
              </a:rPr>
              <a:t>морально-этических и эстетических норм отношения с подопечным</a:t>
            </a:r>
          </a:p>
        </p:txBody>
      </p:sp>
      <p:sp>
        <p:nvSpPr>
          <p:cNvPr id="3" name="Объект 2">
            <a:extLst>
              <a:ext uri="{FF2B5EF4-FFF2-40B4-BE49-F238E27FC236}">
                <a16:creationId xmlns:a16="http://schemas.microsoft.com/office/drawing/2014/main" xmlns="" id="{9FB7AF32-6DBB-419D-9488-DAE38C90CF62}"/>
              </a:ext>
            </a:extLst>
          </p:cNvPr>
          <p:cNvSpPr>
            <a:spLocks noGrp="1"/>
          </p:cNvSpPr>
          <p:nvPr>
            <p:ph idx="1"/>
          </p:nvPr>
        </p:nvSpPr>
        <p:spPr>
          <a:xfrm>
            <a:off x="1299989" y="1861851"/>
            <a:ext cx="10421957" cy="4627084"/>
          </a:xfrm>
        </p:spPr>
        <p:txBody>
          <a:bodyPr>
            <a:normAutofit fontScale="92500" lnSpcReduction="10000"/>
          </a:bodyPr>
          <a:lstStyle/>
          <a:p>
            <a:pPr algn="just">
              <a:buClr>
                <a:srgbClr val="FF0000"/>
              </a:buClr>
            </a:pPr>
            <a:r>
              <a:rPr lang="ru-RU" sz="3400" dirty="0"/>
              <a:t>Следует помнить о том, что даже самые простые действия могут отнимать у подопечных много времени. Не торопите подопечных, а всячески подбадривайте и поощряйте их попытки к самостоятельным действиям.</a:t>
            </a:r>
          </a:p>
          <a:p>
            <a:pPr algn="just">
              <a:buClr>
                <a:srgbClr val="FF0000"/>
              </a:buClr>
            </a:pPr>
            <a:r>
              <a:rPr lang="ru-RU" sz="3400" dirty="0"/>
              <a:t>В работе с подопечными Вам потребуется </a:t>
            </a:r>
            <a:r>
              <a:rPr lang="ru-RU" sz="3400" b="1" dirty="0">
                <a:solidFill>
                  <a:srgbClr val="FF0000"/>
                </a:solidFill>
              </a:rPr>
              <a:t>терпение</a:t>
            </a:r>
            <a:r>
              <a:rPr lang="ru-RU" sz="3400" dirty="0">
                <a:solidFill>
                  <a:srgbClr val="FF0000"/>
                </a:solidFill>
              </a:rPr>
              <a:t> </a:t>
            </a:r>
            <a:r>
              <a:rPr lang="ru-RU" sz="3400" dirty="0"/>
              <a:t>и установка на необходимость предоставления им возможности действовать в привычном темпе.</a:t>
            </a:r>
          </a:p>
          <a:p>
            <a:pPr algn="just">
              <a:buClr>
                <a:srgbClr val="FF0000"/>
              </a:buClr>
            </a:pPr>
            <a:r>
              <a:rPr lang="ru-RU" sz="3400" dirty="0"/>
              <a:t>(видео про </a:t>
            </a:r>
            <a:r>
              <a:rPr lang="ru-RU" sz="3400" dirty="0">
                <a:solidFill>
                  <a:srgbClr val="FF0000"/>
                </a:solidFill>
              </a:rPr>
              <a:t>организацию пространства</a:t>
            </a:r>
            <a:r>
              <a:rPr lang="ru-RU" sz="3400" dirty="0"/>
              <a:t>)</a:t>
            </a:r>
          </a:p>
          <a:p>
            <a:pPr algn="just"/>
            <a:endParaRPr lang="ru-RU" dirty="0"/>
          </a:p>
        </p:txBody>
      </p:sp>
    </p:spTree>
    <p:extLst>
      <p:ext uri="{BB962C8B-B14F-4D97-AF65-F5344CB8AC3E}">
        <p14:creationId xmlns:p14="http://schemas.microsoft.com/office/powerpoint/2010/main" xmlns="" val="1472048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1. Организация пространства маломобильного человека. Уход за пожилыми людьми и инвалидами._Trim.mp4">
            <a:hlinkClick r:id="" action="ppaction://media"/>
          </p:cNvPr>
          <p:cNvPicPr>
            <a:picLocks noGrp="1" noRot="1" noChangeAspect="1"/>
          </p:cNvPicPr>
          <p:nvPr>
            <p:ph idx="1"/>
            <a:videoFile r:link="rId1"/>
          </p:nvPr>
        </p:nvPicPr>
        <p:blipFill>
          <a:blip r:embed="rId3"/>
          <a:stretch>
            <a:fillRect/>
          </a:stretch>
        </p:blipFill>
        <p:spPr>
          <a:xfrm>
            <a:off x="2632364" y="711812"/>
            <a:ext cx="7938654" cy="595399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2B37E3C6-36AE-AE06-F335-EB208ECF92D3}"/>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FB86377B-6239-5B9D-9971-9B1C6B37DE53}"/>
              </a:ext>
            </a:extLst>
          </p:cNvPr>
          <p:cNvSpPr>
            <a:spLocks noGrp="1"/>
          </p:cNvSpPr>
          <p:nvPr>
            <p:ph type="title"/>
          </p:nvPr>
        </p:nvSpPr>
        <p:spPr>
          <a:xfrm>
            <a:off x="1801334" y="264404"/>
            <a:ext cx="10515600" cy="2126256"/>
          </a:xfrm>
        </p:spPr>
        <p:txBody>
          <a:bodyPr>
            <a:normAutofit fontScale="90000"/>
          </a:bodyPr>
          <a:lstStyle/>
          <a:p>
            <a:pPr algn="ctr"/>
            <a:r>
              <a:rPr lang="ru-RU" b="1" dirty="0"/>
              <a:t/>
            </a:r>
            <a:br>
              <a:rPr lang="ru-RU" b="1" dirty="0"/>
            </a:br>
            <a:r>
              <a:rPr lang="ru-RU" b="1" dirty="0"/>
              <a:t/>
            </a:r>
            <a:br>
              <a:rPr lang="ru-RU" b="1" dirty="0"/>
            </a:br>
            <a:r>
              <a:rPr lang="ru-RU" b="1" dirty="0"/>
              <a:t/>
            </a:r>
            <a:br>
              <a:rPr lang="ru-RU" b="1" dirty="0"/>
            </a:br>
            <a:r>
              <a:rPr lang="ru-RU" b="1" dirty="0">
                <a:solidFill>
                  <a:schemeClr val="accent2">
                    <a:lumMod val="60000"/>
                    <a:lumOff val="40000"/>
                  </a:schemeClr>
                </a:solidFill>
              </a:rPr>
              <a:t>Помощь пациенту с ограниченной мобильностью</a:t>
            </a:r>
            <a:endParaRPr lang="ru-RU" dirty="0">
              <a:solidFill>
                <a:schemeClr val="accent2">
                  <a:lumMod val="60000"/>
                  <a:lumOff val="40000"/>
                </a:schemeClr>
              </a:solidFill>
            </a:endParaRPr>
          </a:p>
        </p:txBody>
      </p:sp>
      <p:pic>
        <p:nvPicPr>
          <p:cNvPr id="3" name="Рисунок 2">
            <a:extLst>
              <a:ext uri="{FF2B5EF4-FFF2-40B4-BE49-F238E27FC236}">
                <a16:creationId xmlns:a16="http://schemas.microsoft.com/office/drawing/2014/main" xmlns="" id="{9B5CDB49-11FF-8F16-B304-8D7F34852182}"/>
              </a:ext>
            </a:extLst>
          </p:cNvPr>
          <p:cNvPicPr>
            <a:picLocks noChangeAspect="1"/>
          </p:cNvPicPr>
          <p:nvPr/>
        </p:nvPicPr>
        <p:blipFill rotWithShape="1">
          <a:blip r:embed="rId2"/>
          <a:srcRect r="42116" b="-199"/>
          <a:stretch/>
        </p:blipFill>
        <p:spPr>
          <a:xfrm>
            <a:off x="3778786" y="2976210"/>
            <a:ext cx="5827923" cy="2774797"/>
          </a:xfrm>
          <a:prstGeom prst="rect">
            <a:avLst/>
          </a:prstGeom>
          <a:effectLst>
            <a:softEdge rad="317500"/>
          </a:effectLst>
        </p:spPr>
      </p:pic>
    </p:spTree>
    <p:extLst>
      <p:ext uri="{BB962C8B-B14F-4D97-AF65-F5344CB8AC3E}">
        <p14:creationId xmlns:p14="http://schemas.microsoft.com/office/powerpoint/2010/main" xmlns="" val="22309370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5B64AF61-F7A5-4B3A-9137-3A7F2DC084C7}"/>
              </a:ext>
            </a:extLst>
          </p:cNvPr>
          <p:cNvSpPr>
            <a:spLocks noGrp="1"/>
          </p:cNvSpPr>
          <p:nvPr>
            <p:ph type="title"/>
          </p:nvPr>
        </p:nvSpPr>
        <p:spPr/>
        <p:txBody>
          <a:bodyPr>
            <a:normAutofit fontScale="90000"/>
          </a:bodyPr>
          <a:lstStyle/>
          <a:p>
            <a:pPr algn="ctr"/>
            <a:r>
              <a:rPr lang="ru-RU" b="1" dirty="0"/>
              <a:t>Создание комфорта в постели для тяжелобольных подопечных</a:t>
            </a:r>
            <a:r>
              <a:rPr lang="ru-RU" dirty="0"/>
              <a:t/>
            </a:r>
            <a:br>
              <a:rPr lang="ru-RU" dirty="0"/>
            </a:br>
            <a:endParaRPr lang="ru-RU" dirty="0"/>
          </a:p>
        </p:txBody>
      </p:sp>
      <p:sp>
        <p:nvSpPr>
          <p:cNvPr id="3" name="Объект 2">
            <a:extLst>
              <a:ext uri="{FF2B5EF4-FFF2-40B4-BE49-F238E27FC236}">
                <a16:creationId xmlns:a16="http://schemas.microsoft.com/office/drawing/2014/main" xmlns="" id="{BB24A8AE-E53A-4B4F-82B1-D624450FAAD3}"/>
              </a:ext>
            </a:extLst>
          </p:cNvPr>
          <p:cNvSpPr>
            <a:spLocks noGrp="1"/>
          </p:cNvSpPr>
          <p:nvPr>
            <p:ph idx="1"/>
          </p:nvPr>
        </p:nvSpPr>
        <p:spPr>
          <a:xfrm>
            <a:off x="2766191" y="2082188"/>
            <a:ext cx="9308295" cy="4439798"/>
          </a:xfrm>
        </p:spPr>
        <p:txBody>
          <a:bodyPr>
            <a:normAutofit/>
          </a:bodyPr>
          <a:lstStyle/>
          <a:p>
            <a:pPr>
              <a:buClr>
                <a:schemeClr val="tx1"/>
              </a:buClr>
            </a:pPr>
            <a:r>
              <a:rPr lang="ru-RU" sz="2800" dirty="0"/>
              <a:t>Пространство</a:t>
            </a:r>
          </a:p>
          <a:p>
            <a:pPr>
              <a:buClr>
                <a:schemeClr val="tx1"/>
              </a:buClr>
            </a:pPr>
            <a:r>
              <a:rPr lang="en-US" sz="2800" dirty="0"/>
              <a:t>C</a:t>
            </a:r>
            <a:r>
              <a:rPr lang="ru-RU" sz="2800" dirty="0" err="1"/>
              <a:t>пециально</a:t>
            </a:r>
            <a:r>
              <a:rPr lang="ru-RU" sz="2800" dirty="0"/>
              <a:t> оборудованная кровать </a:t>
            </a:r>
          </a:p>
          <a:p>
            <a:pPr>
              <a:buClr>
                <a:schemeClr val="tx1"/>
              </a:buClr>
            </a:pPr>
            <a:r>
              <a:rPr lang="ru-RU" sz="2800" dirty="0"/>
              <a:t>Матрац</a:t>
            </a:r>
          </a:p>
          <a:p>
            <a:pPr>
              <a:buClr>
                <a:schemeClr val="tx1"/>
              </a:buClr>
            </a:pPr>
            <a:r>
              <a:rPr lang="ru-RU" sz="2800" dirty="0"/>
              <a:t>Простыня</a:t>
            </a:r>
          </a:p>
          <a:p>
            <a:pPr>
              <a:buClr>
                <a:schemeClr val="tx1"/>
              </a:buClr>
            </a:pPr>
            <a:r>
              <a:rPr lang="ru-RU" sz="2800" dirty="0"/>
              <a:t>Подушки</a:t>
            </a:r>
          </a:p>
          <a:p>
            <a:pPr>
              <a:buClr>
                <a:schemeClr val="tx1"/>
              </a:buClr>
            </a:pPr>
            <a:r>
              <a:rPr lang="ru-RU" sz="2800" dirty="0"/>
              <a:t>Одеяла</a:t>
            </a:r>
          </a:p>
        </p:txBody>
      </p:sp>
      <p:pic>
        <p:nvPicPr>
          <p:cNvPr id="4" name="Рисунок 3">
            <a:extLst>
              <a:ext uri="{FF2B5EF4-FFF2-40B4-BE49-F238E27FC236}">
                <a16:creationId xmlns:a16="http://schemas.microsoft.com/office/drawing/2014/main" xmlns="" id="{42007774-1EF4-BACD-3C07-CB50E4E372C0}"/>
              </a:ext>
            </a:extLst>
          </p:cNvPr>
          <p:cNvPicPr>
            <a:picLocks noChangeAspect="1"/>
          </p:cNvPicPr>
          <p:nvPr/>
        </p:nvPicPr>
        <p:blipFill rotWithShape="1">
          <a:blip r:embed="rId2"/>
          <a:srcRect r="910" b="7148"/>
          <a:stretch/>
        </p:blipFill>
        <p:spPr>
          <a:xfrm>
            <a:off x="6735268" y="3106514"/>
            <a:ext cx="4854477" cy="3690409"/>
          </a:xfrm>
          <a:prstGeom prst="rect">
            <a:avLst/>
          </a:prstGeom>
          <a:effectLst>
            <a:softEdge rad="317500"/>
          </a:effectLst>
        </p:spPr>
      </p:pic>
    </p:spTree>
    <p:extLst>
      <p:ext uri="{BB962C8B-B14F-4D97-AF65-F5344CB8AC3E}">
        <p14:creationId xmlns:p14="http://schemas.microsoft.com/office/powerpoint/2010/main" xmlns="" val="26065648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F648073B-7033-46A9-A9E2-48FC10491125}"/>
              </a:ext>
            </a:extLst>
          </p:cNvPr>
          <p:cNvSpPr>
            <a:spLocks noGrp="1"/>
          </p:cNvSpPr>
          <p:nvPr>
            <p:ph type="title"/>
          </p:nvPr>
        </p:nvSpPr>
        <p:spPr/>
        <p:txBody>
          <a:bodyPr/>
          <a:lstStyle/>
          <a:p>
            <a:pPr algn="ctr"/>
            <a:r>
              <a:rPr lang="ru-RU" b="1" dirty="0">
                <a:solidFill>
                  <a:srgbClr val="0070C0"/>
                </a:solidFill>
              </a:rPr>
              <a:t>АБСОРБИРУЮЩЕЕ БЕЛЬЕ</a:t>
            </a:r>
            <a:r>
              <a:rPr lang="ru-RU" dirty="0"/>
              <a:t/>
            </a:r>
            <a:br>
              <a:rPr lang="ru-RU" dirty="0"/>
            </a:br>
            <a:endParaRPr lang="ru-RU" dirty="0"/>
          </a:p>
        </p:txBody>
      </p:sp>
      <p:sp>
        <p:nvSpPr>
          <p:cNvPr id="3" name="Объект 2">
            <a:extLst>
              <a:ext uri="{FF2B5EF4-FFF2-40B4-BE49-F238E27FC236}">
                <a16:creationId xmlns:a16="http://schemas.microsoft.com/office/drawing/2014/main" xmlns="" id="{46633533-5B5C-4716-BCAA-03762F10E5D6}"/>
              </a:ext>
            </a:extLst>
          </p:cNvPr>
          <p:cNvSpPr>
            <a:spLocks noGrp="1"/>
          </p:cNvSpPr>
          <p:nvPr>
            <p:ph idx="1"/>
          </p:nvPr>
        </p:nvSpPr>
        <p:spPr>
          <a:xfrm>
            <a:off x="3051672" y="1707614"/>
            <a:ext cx="8549088" cy="4814372"/>
          </a:xfrm>
        </p:spPr>
        <p:txBody>
          <a:bodyPr>
            <a:normAutofit/>
          </a:bodyPr>
          <a:lstStyle/>
          <a:p>
            <a:pPr algn="just">
              <a:buClr>
                <a:srgbClr val="0070C0"/>
              </a:buClr>
              <a:buFont typeface="Wingdings" panose="05000000000000000000" pitchFamily="2" charset="2"/>
              <a:buChar char="§"/>
            </a:pPr>
            <a:r>
              <a:rPr lang="ru-RU" sz="2800" dirty="0"/>
              <a:t>подгузники (в народе – «памперсы»), </a:t>
            </a:r>
          </a:p>
          <a:p>
            <a:pPr algn="just">
              <a:buClr>
                <a:srgbClr val="0070C0"/>
              </a:buClr>
              <a:buFont typeface="Wingdings" panose="05000000000000000000" pitchFamily="2" charset="2"/>
              <a:buChar char="§"/>
            </a:pPr>
            <a:r>
              <a:rPr lang="ru-RU" sz="2800" dirty="0"/>
              <a:t>впитывающие трусы, </a:t>
            </a:r>
          </a:p>
          <a:p>
            <a:pPr algn="just">
              <a:buClr>
                <a:srgbClr val="0070C0"/>
              </a:buClr>
              <a:buFont typeface="Wingdings" panose="05000000000000000000" pitchFamily="2" charset="2"/>
              <a:buChar char="§"/>
            </a:pPr>
            <a:r>
              <a:rPr lang="ru-RU" sz="2800" dirty="0"/>
              <a:t>урологические прокладки для женщин, </a:t>
            </a:r>
          </a:p>
          <a:p>
            <a:pPr algn="just">
              <a:buClr>
                <a:srgbClr val="0070C0"/>
              </a:buClr>
              <a:buFont typeface="Wingdings" panose="05000000000000000000" pitchFamily="2" charset="2"/>
              <a:buChar char="§"/>
            </a:pPr>
            <a:r>
              <a:rPr lang="ru-RU" sz="2800" dirty="0"/>
              <a:t>вкладыши для мужчин, </a:t>
            </a:r>
          </a:p>
          <a:p>
            <a:pPr algn="just">
              <a:buClr>
                <a:srgbClr val="0070C0"/>
              </a:buClr>
              <a:buFont typeface="Wingdings" panose="05000000000000000000" pitchFamily="2" charset="2"/>
              <a:buChar char="§"/>
            </a:pPr>
            <a:r>
              <a:rPr lang="ru-RU" sz="2800" dirty="0"/>
              <a:t>впитывающие пеленки. </a:t>
            </a:r>
          </a:p>
        </p:txBody>
      </p:sp>
    </p:spTree>
    <p:extLst>
      <p:ext uri="{BB962C8B-B14F-4D97-AF65-F5344CB8AC3E}">
        <p14:creationId xmlns:p14="http://schemas.microsoft.com/office/powerpoint/2010/main" xmlns="" val="39577762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B775E677-0253-4360-BC99-EB17E3DAC7E4}"/>
              </a:ext>
            </a:extLst>
          </p:cNvPr>
          <p:cNvSpPr>
            <a:spLocks noGrp="1"/>
          </p:cNvSpPr>
          <p:nvPr>
            <p:ph type="title"/>
          </p:nvPr>
        </p:nvSpPr>
        <p:spPr>
          <a:xfrm>
            <a:off x="1718632" y="592427"/>
            <a:ext cx="10473368" cy="1941453"/>
          </a:xfrm>
        </p:spPr>
        <p:txBody>
          <a:bodyPr>
            <a:normAutofit/>
          </a:bodyPr>
          <a:lstStyle/>
          <a:p>
            <a:pPr algn="ctr"/>
            <a:r>
              <a:rPr lang="ru-RU" b="1" dirty="0">
                <a:solidFill>
                  <a:srgbClr val="FF0000"/>
                </a:solidFill>
              </a:rPr>
              <a:t>ПРОБЛЕМЫ, </a:t>
            </a:r>
            <a:br>
              <a:rPr lang="ru-RU" b="1" dirty="0">
                <a:solidFill>
                  <a:srgbClr val="FF0000"/>
                </a:solidFill>
              </a:rPr>
            </a:br>
            <a:r>
              <a:rPr lang="ru-RU" dirty="0"/>
              <a:t>связанных с использованием классических подгузников:</a:t>
            </a:r>
          </a:p>
        </p:txBody>
      </p:sp>
      <p:sp>
        <p:nvSpPr>
          <p:cNvPr id="3" name="Объект 2">
            <a:extLst>
              <a:ext uri="{FF2B5EF4-FFF2-40B4-BE49-F238E27FC236}">
                <a16:creationId xmlns:a16="http://schemas.microsoft.com/office/drawing/2014/main" xmlns="" id="{BE7A5E52-C913-46D4-94FC-A651DCB64DC9}"/>
              </a:ext>
            </a:extLst>
          </p:cNvPr>
          <p:cNvSpPr>
            <a:spLocks noGrp="1"/>
          </p:cNvSpPr>
          <p:nvPr>
            <p:ph idx="1"/>
          </p:nvPr>
        </p:nvSpPr>
        <p:spPr>
          <a:xfrm>
            <a:off x="1564395" y="2412694"/>
            <a:ext cx="10190602" cy="4054207"/>
          </a:xfrm>
        </p:spPr>
        <p:txBody>
          <a:bodyPr/>
          <a:lstStyle/>
          <a:p>
            <a:pPr lvl="0" algn="just">
              <a:buClr>
                <a:srgbClr val="FF0000"/>
              </a:buClr>
            </a:pPr>
            <a:r>
              <a:rPr lang="ru-RU" sz="2800" dirty="0"/>
              <a:t>изделие протекает;</a:t>
            </a:r>
          </a:p>
          <a:p>
            <a:pPr lvl="0" algn="just">
              <a:buClr>
                <a:srgbClr val="FF0000"/>
              </a:buClr>
            </a:pPr>
            <a:r>
              <a:rPr lang="ru-RU" sz="2800" dirty="0"/>
              <a:t>разрывается внешний слой;</a:t>
            </a:r>
          </a:p>
          <a:p>
            <a:pPr lvl="0" algn="just">
              <a:buClr>
                <a:srgbClr val="FF0000"/>
              </a:buClr>
            </a:pPr>
            <a:r>
              <a:rPr lang="ru-RU" sz="2800" dirty="0"/>
              <a:t>отрываются застежки-липучки;</a:t>
            </a:r>
          </a:p>
          <a:p>
            <a:pPr lvl="0" algn="just">
              <a:buClr>
                <a:srgbClr val="FF0000"/>
              </a:buClr>
            </a:pPr>
            <a:r>
              <a:rPr lang="ru-RU" sz="2800" dirty="0"/>
              <a:t>подопечный отказывается надевать подгузник;</a:t>
            </a:r>
          </a:p>
          <a:p>
            <a:pPr lvl="0" algn="just">
              <a:buClr>
                <a:srgbClr val="FF0000"/>
              </a:buClr>
            </a:pPr>
            <a:r>
              <a:rPr lang="ru-RU" sz="2800" dirty="0"/>
              <a:t>при длительном использовании на коже возникают опрелости, раздражения, мацерация (набухание влагой эпидермиса).</a:t>
            </a:r>
          </a:p>
          <a:p>
            <a:endParaRPr lang="ru-RU" dirty="0"/>
          </a:p>
        </p:txBody>
      </p:sp>
    </p:spTree>
    <p:extLst>
      <p:ext uri="{BB962C8B-B14F-4D97-AF65-F5344CB8AC3E}">
        <p14:creationId xmlns:p14="http://schemas.microsoft.com/office/powerpoint/2010/main" xmlns="" val="19578109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66DC741A-A2C0-49AD-80E0-13E3845D2A62}"/>
              </a:ext>
            </a:extLst>
          </p:cNvPr>
          <p:cNvSpPr>
            <a:spLocks noGrp="1"/>
          </p:cNvSpPr>
          <p:nvPr>
            <p:ph type="title"/>
          </p:nvPr>
        </p:nvSpPr>
        <p:spPr/>
        <p:txBody>
          <a:bodyPr/>
          <a:lstStyle/>
          <a:p>
            <a:pPr algn="ctr"/>
            <a:r>
              <a:rPr lang="ru-RU" b="1" dirty="0">
                <a:solidFill>
                  <a:srgbClr val="0070C0"/>
                </a:solidFill>
              </a:rPr>
              <a:t>ВЫБОР РАЗМЕРА</a:t>
            </a:r>
            <a:r>
              <a:rPr lang="ru-RU" dirty="0"/>
              <a:t/>
            </a:r>
            <a:br>
              <a:rPr lang="ru-RU" dirty="0"/>
            </a:br>
            <a:endParaRPr lang="ru-RU" dirty="0"/>
          </a:p>
        </p:txBody>
      </p:sp>
      <p:sp>
        <p:nvSpPr>
          <p:cNvPr id="3" name="Объект 2">
            <a:extLst>
              <a:ext uri="{FF2B5EF4-FFF2-40B4-BE49-F238E27FC236}">
                <a16:creationId xmlns:a16="http://schemas.microsoft.com/office/drawing/2014/main" xmlns="" id="{A86F1E20-2451-4A25-B8BB-14D9024E068B}"/>
              </a:ext>
            </a:extLst>
          </p:cNvPr>
          <p:cNvSpPr>
            <a:spLocks noGrp="1"/>
          </p:cNvSpPr>
          <p:nvPr>
            <p:ph idx="1"/>
          </p:nvPr>
        </p:nvSpPr>
        <p:spPr>
          <a:xfrm>
            <a:off x="1036255" y="1731198"/>
            <a:ext cx="11155745" cy="4834855"/>
          </a:xfrm>
        </p:spPr>
        <p:txBody>
          <a:bodyPr/>
          <a:lstStyle/>
          <a:p>
            <a:pPr marL="0" indent="0" algn="just">
              <a:buNone/>
            </a:pPr>
            <a:r>
              <a:rPr lang="ru-RU" sz="2800" dirty="0"/>
              <a:t>      Самые распространенные </a:t>
            </a:r>
            <a:r>
              <a:rPr lang="ru-RU" sz="2800" b="1" dirty="0">
                <a:solidFill>
                  <a:srgbClr val="0070C0"/>
                </a:solidFill>
              </a:rPr>
              <a:t>ошибки</a:t>
            </a:r>
            <a:r>
              <a:rPr lang="ru-RU" sz="2800" dirty="0"/>
              <a:t> при выборе изделия:</a:t>
            </a:r>
          </a:p>
          <a:p>
            <a:pPr marL="0" indent="0" algn="just">
              <a:buNone/>
            </a:pPr>
            <a:endParaRPr lang="ru-RU" sz="900" dirty="0"/>
          </a:p>
          <a:p>
            <a:pPr lvl="0" algn="just"/>
            <a:r>
              <a:rPr lang="ru-RU" sz="2800" dirty="0"/>
              <a:t>ориентироваться на размер одежды, который носит подопечный,</a:t>
            </a:r>
          </a:p>
          <a:p>
            <a:pPr lvl="0" algn="just"/>
            <a:r>
              <a:rPr lang="ru-RU" sz="2800" dirty="0"/>
              <a:t>выбирать подгузник «побольше», что называется,                           «с запасом».</a:t>
            </a:r>
          </a:p>
          <a:p>
            <a:endParaRPr lang="ru-RU" dirty="0"/>
          </a:p>
        </p:txBody>
      </p:sp>
    </p:spTree>
    <p:extLst>
      <p:ext uri="{BB962C8B-B14F-4D97-AF65-F5344CB8AC3E}">
        <p14:creationId xmlns:p14="http://schemas.microsoft.com/office/powerpoint/2010/main" xmlns="" val="41973227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xmlns="" id="{8D56C9A7-7E94-4E52-930B-708E42E5AF75}"/>
              </a:ext>
            </a:extLst>
          </p:cNvPr>
          <p:cNvPicPr>
            <a:picLocks noChangeAspect="1"/>
          </p:cNvPicPr>
          <p:nvPr/>
        </p:nvPicPr>
        <p:blipFill>
          <a:blip r:embed="rId2"/>
          <a:stretch>
            <a:fillRect/>
          </a:stretch>
        </p:blipFill>
        <p:spPr>
          <a:xfrm>
            <a:off x="1853300" y="936433"/>
            <a:ext cx="10338700" cy="5728169"/>
          </a:xfrm>
          <a:prstGeom prst="rect">
            <a:avLst/>
          </a:prstGeom>
          <a:effectLst>
            <a:softEdge rad="127000"/>
          </a:effectLst>
        </p:spPr>
      </p:pic>
    </p:spTree>
    <p:extLst>
      <p:ext uri="{BB962C8B-B14F-4D97-AF65-F5344CB8AC3E}">
        <p14:creationId xmlns:p14="http://schemas.microsoft.com/office/powerpoint/2010/main" xmlns="" val="38015562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F57383B9-BEA1-4CFF-AD10-47410FDC6694}"/>
              </a:ext>
            </a:extLst>
          </p:cNvPr>
          <p:cNvSpPr>
            <a:spLocks noGrp="1"/>
          </p:cNvSpPr>
          <p:nvPr>
            <p:ph type="title"/>
          </p:nvPr>
        </p:nvSpPr>
        <p:spPr>
          <a:xfrm>
            <a:off x="3280313" y="603049"/>
            <a:ext cx="8911687" cy="1280890"/>
          </a:xfrm>
        </p:spPr>
        <p:txBody>
          <a:bodyPr/>
          <a:lstStyle/>
          <a:p>
            <a:r>
              <a:rPr lang="ru-RU" b="1" i="1" dirty="0">
                <a:solidFill>
                  <a:srgbClr val="0070C0"/>
                </a:solidFill>
              </a:rPr>
              <a:t>Как правильно выбрать размер?</a:t>
            </a:r>
            <a:r>
              <a:rPr lang="ru-RU" dirty="0"/>
              <a:t/>
            </a:r>
            <a:br>
              <a:rPr lang="ru-RU" dirty="0"/>
            </a:br>
            <a:endParaRPr lang="ru-RU" dirty="0"/>
          </a:p>
        </p:txBody>
      </p:sp>
      <p:sp>
        <p:nvSpPr>
          <p:cNvPr id="3" name="Объект 2">
            <a:extLst>
              <a:ext uri="{FF2B5EF4-FFF2-40B4-BE49-F238E27FC236}">
                <a16:creationId xmlns:a16="http://schemas.microsoft.com/office/drawing/2014/main" xmlns="" id="{FF9790DA-F8F0-47DF-9FB3-271BA37171B3}"/>
              </a:ext>
            </a:extLst>
          </p:cNvPr>
          <p:cNvSpPr>
            <a:spLocks noGrp="1"/>
          </p:cNvSpPr>
          <p:nvPr>
            <p:ph idx="1"/>
          </p:nvPr>
        </p:nvSpPr>
        <p:spPr>
          <a:xfrm>
            <a:off x="1557050" y="1784733"/>
            <a:ext cx="5482728" cy="5166910"/>
          </a:xfrm>
        </p:spPr>
        <p:txBody>
          <a:bodyPr>
            <a:normAutofit/>
          </a:bodyPr>
          <a:lstStyle/>
          <a:p>
            <a:pPr marL="0" indent="0" algn="ctr">
              <a:buNone/>
            </a:pPr>
            <a:r>
              <a:rPr lang="ru-RU" b="1" dirty="0"/>
              <a:t>      </a:t>
            </a:r>
            <a:r>
              <a:rPr lang="ru-RU" sz="2800" b="1" dirty="0"/>
              <a:t>Измерьте </a:t>
            </a:r>
          </a:p>
          <a:p>
            <a:pPr marL="0" indent="0" algn="ctr">
              <a:buNone/>
            </a:pPr>
            <a:r>
              <a:rPr lang="ru-RU" sz="2800" b="1" dirty="0">
                <a:solidFill>
                  <a:srgbClr val="0070C0"/>
                </a:solidFill>
              </a:rPr>
              <a:t>объем</a:t>
            </a:r>
            <a:r>
              <a:rPr lang="ru-RU" sz="2800" b="1" dirty="0">
                <a:solidFill>
                  <a:srgbClr val="002060"/>
                </a:solidFill>
              </a:rPr>
              <a:t> </a:t>
            </a:r>
            <a:r>
              <a:rPr lang="ru-RU" sz="2800" dirty="0">
                <a:solidFill>
                  <a:srgbClr val="0070C0"/>
                </a:solidFill>
              </a:rPr>
              <a:t>талии</a:t>
            </a:r>
            <a:r>
              <a:rPr lang="ru-RU" sz="2800" dirty="0"/>
              <a:t> и </a:t>
            </a:r>
            <a:r>
              <a:rPr lang="ru-RU" sz="2800" dirty="0">
                <a:solidFill>
                  <a:srgbClr val="0070C0"/>
                </a:solidFill>
              </a:rPr>
              <a:t>бедер</a:t>
            </a:r>
            <a:r>
              <a:rPr lang="ru-RU" sz="2800" dirty="0"/>
              <a:t> подопечного         </a:t>
            </a:r>
          </a:p>
          <a:p>
            <a:pPr marL="0" indent="0" algn="ctr">
              <a:buNone/>
            </a:pPr>
            <a:r>
              <a:rPr lang="ru-RU" sz="2800" dirty="0"/>
              <a:t>(если больной – лежачий, можно измерить переднюю поверхность талии/бедер и умножить ее на два,           для получения верных данных).</a:t>
            </a:r>
          </a:p>
          <a:p>
            <a:endParaRPr lang="ru-RU" dirty="0"/>
          </a:p>
        </p:txBody>
      </p:sp>
      <p:pic>
        <p:nvPicPr>
          <p:cNvPr id="4" name="Рисунок 3">
            <a:extLst>
              <a:ext uri="{FF2B5EF4-FFF2-40B4-BE49-F238E27FC236}">
                <a16:creationId xmlns:a16="http://schemas.microsoft.com/office/drawing/2014/main" xmlns="" id="{EBFD2D24-B544-4BD3-8D8F-4C235DA94D63}"/>
              </a:ext>
            </a:extLst>
          </p:cNvPr>
          <p:cNvPicPr>
            <a:picLocks noChangeAspect="1"/>
          </p:cNvPicPr>
          <p:nvPr/>
        </p:nvPicPr>
        <p:blipFill>
          <a:blip r:embed="rId2"/>
          <a:stretch>
            <a:fillRect/>
          </a:stretch>
        </p:blipFill>
        <p:spPr>
          <a:xfrm>
            <a:off x="6709272" y="2029733"/>
            <a:ext cx="5482728" cy="4225218"/>
          </a:xfrm>
          <a:prstGeom prst="rect">
            <a:avLst/>
          </a:prstGeom>
          <a:effectLst>
            <a:softEdge rad="127000"/>
          </a:effectLst>
        </p:spPr>
      </p:pic>
    </p:spTree>
    <p:extLst>
      <p:ext uri="{BB962C8B-B14F-4D97-AF65-F5344CB8AC3E}">
        <p14:creationId xmlns:p14="http://schemas.microsoft.com/office/powerpoint/2010/main" xmlns="" val="39260721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190E3333-B80C-4F61-8CA2-2A99DBE52EE4}"/>
              </a:ext>
            </a:extLst>
          </p:cNvPr>
          <p:cNvSpPr>
            <a:spLocks noGrp="1"/>
          </p:cNvSpPr>
          <p:nvPr>
            <p:ph type="title"/>
          </p:nvPr>
        </p:nvSpPr>
        <p:spPr>
          <a:xfrm>
            <a:off x="2592925" y="624110"/>
            <a:ext cx="8911687" cy="819100"/>
          </a:xfrm>
        </p:spPr>
        <p:txBody>
          <a:bodyPr>
            <a:normAutofit fontScale="90000"/>
          </a:bodyPr>
          <a:lstStyle/>
          <a:p>
            <a:pPr algn="ctr"/>
            <a:r>
              <a:rPr lang="ru-RU" b="1" i="1" dirty="0">
                <a:solidFill>
                  <a:srgbClr val="7030A0"/>
                </a:solidFill>
              </a:rPr>
              <a:t>Активация подгузника</a:t>
            </a:r>
            <a:r>
              <a:rPr lang="ru-RU" dirty="0">
                <a:solidFill>
                  <a:srgbClr val="7030A0"/>
                </a:solidFill>
              </a:rPr>
              <a:t/>
            </a:r>
            <a:br>
              <a:rPr lang="ru-RU" dirty="0">
                <a:solidFill>
                  <a:srgbClr val="7030A0"/>
                </a:solidFill>
              </a:rPr>
            </a:br>
            <a:endParaRPr lang="ru-RU" dirty="0">
              <a:solidFill>
                <a:srgbClr val="7030A0"/>
              </a:solidFill>
            </a:endParaRPr>
          </a:p>
        </p:txBody>
      </p:sp>
      <p:sp>
        <p:nvSpPr>
          <p:cNvPr id="3" name="Объект 2">
            <a:extLst>
              <a:ext uri="{FF2B5EF4-FFF2-40B4-BE49-F238E27FC236}">
                <a16:creationId xmlns:a16="http://schemas.microsoft.com/office/drawing/2014/main" xmlns="" id="{BA3F2825-3E22-4984-A41D-882CFE3D7A07}"/>
              </a:ext>
            </a:extLst>
          </p:cNvPr>
          <p:cNvSpPr>
            <a:spLocks noGrp="1"/>
          </p:cNvSpPr>
          <p:nvPr>
            <p:ph idx="1"/>
          </p:nvPr>
        </p:nvSpPr>
        <p:spPr>
          <a:xfrm>
            <a:off x="492370" y="1825625"/>
            <a:ext cx="11802454" cy="1303166"/>
          </a:xfrm>
        </p:spPr>
        <p:txBody>
          <a:bodyPr>
            <a:normAutofit/>
          </a:bodyPr>
          <a:lstStyle/>
          <a:p>
            <a:pPr marL="0" indent="0" algn="just">
              <a:buNone/>
            </a:pPr>
            <a:r>
              <a:rPr lang="ru-RU" sz="2400" dirty="0"/>
              <a:t>           развернуть подгузник,                       оттянуть за края в разные стороны                                             </a:t>
            </a:r>
          </a:p>
          <a:p>
            <a:pPr marL="0" indent="0" algn="just">
              <a:buNone/>
            </a:pPr>
            <a:r>
              <a:rPr lang="ru-RU" sz="2400" dirty="0"/>
              <a:t>                     распределить впитывающий слой, сложив подгузник лодочкой</a:t>
            </a:r>
          </a:p>
        </p:txBody>
      </p:sp>
      <p:pic>
        <p:nvPicPr>
          <p:cNvPr id="4" name="Рисунок 3">
            <a:extLst>
              <a:ext uri="{FF2B5EF4-FFF2-40B4-BE49-F238E27FC236}">
                <a16:creationId xmlns:a16="http://schemas.microsoft.com/office/drawing/2014/main" xmlns="" id="{9771BB44-DD10-4B87-BAEB-1CA7C6962888}"/>
              </a:ext>
            </a:extLst>
          </p:cNvPr>
          <p:cNvPicPr>
            <a:picLocks noChangeAspect="1"/>
          </p:cNvPicPr>
          <p:nvPr/>
        </p:nvPicPr>
        <p:blipFill rotWithShape="1">
          <a:blip r:embed="rId2"/>
          <a:srcRect t="10556" r="1158"/>
          <a:stretch/>
        </p:blipFill>
        <p:spPr>
          <a:xfrm>
            <a:off x="2834726" y="2799285"/>
            <a:ext cx="7884758" cy="4134329"/>
          </a:xfrm>
          <a:prstGeom prst="rect">
            <a:avLst/>
          </a:prstGeom>
          <a:effectLst>
            <a:softEdge rad="127000"/>
          </a:effectLst>
        </p:spPr>
      </p:pic>
      <p:sp>
        <p:nvSpPr>
          <p:cNvPr id="5" name="Стрелка: вправо 4">
            <a:extLst>
              <a:ext uri="{FF2B5EF4-FFF2-40B4-BE49-F238E27FC236}">
                <a16:creationId xmlns:a16="http://schemas.microsoft.com/office/drawing/2014/main" xmlns="" id="{E5541D9A-4F0F-206D-75A4-270557B88748}"/>
              </a:ext>
            </a:extLst>
          </p:cNvPr>
          <p:cNvSpPr/>
          <p:nvPr/>
        </p:nvSpPr>
        <p:spPr>
          <a:xfrm>
            <a:off x="583894" y="1825625"/>
            <a:ext cx="826265" cy="484632"/>
          </a:xfrm>
          <a:prstGeom prst="rightArrow">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8" name="Рисунок 7">
            <a:extLst>
              <a:ext uri="{FF2B5EF4-FFF2-40B4-BE49-F238E27FC236}">
                <a16:creationId xmlns:a16="http://schemas.microsoft.com/office/drawing/2014/main" xmlns="" id="{904F62F5-EE7A-F558-D95B-B2540ACB29D8}"/>
              </a:ext>
            </a:extLst>
          </p:cNvPr>
          <p:cNvPicPr>
            <a:picLocks noChangeAspect="1"/>
          </p:cNvPicPr>
          <p:nvPr/>
        </p:nvPicPr>
        <p:blipFill>
          <a:blip r:embed="rId3"/>
          <a:stretch>
            <a:fillRect/>
          </a:stretch>
        </p:blipFill>
        <p:spPr>
          <a:xfrm>
            <a:off x="1200840" y="2318790"/>
            <a:ext cx="925416" cy="542591"/>
          </a:xfrm>
          <a:prstGeom prst="rect">
            <a:avLst/>
          </a:prstGeom>
        </p:spPr>
      </p:pic>
      <p:pic>
        <p:nvPicPr>
          <p:cNvPr id="9" name="Рисунок 8">
            <a:extLst>
              <a:ext uri="{FF2B5EF4-FFF2-40B4-BE49-F238E27FC236}">
                <a16:creationId xmlns:a16="http://schemas.microsoft.com/office/drawing/2014/main" xmlns="" id="{F61374AB-249D-66D5-06D4-064EDAD1E5EC}"/>
              </a:ext>
            </a:extLst>
          </p:cNvPr>
          <p:cNvPicPr>
            <a:picLocks noChangeAspect="1"/>
          </p:cNvPicPr>
          <p:nvPr/>
        </p:nvPicPr>
        <p:blipFill>
          <a:blip r:embed="rId3"/>
          <a:stretch>
            <a:fillRect/>
          </a:stretch>
        </p:blipFill>
        <p:spPr>
          <a:xfrm>
            <a:off x="5832170" y="1817092"/>
            <a:ext cx="847431" cy="542591"/>
          </a:xfrm>
          <a:prstGeom prst="rect">
            <a:avLst/>
          </a:prstGeom>
        </p:spPr>
      </p:pic>
    </p:spTree>
    <p:extLst>
      <p:ext uri="{BB962C8B-B14F-4D97-AF65-F5344CB8AC3E}">
        <p14:creationId xmlns:p14="http://schemas.microsoft.com/office/powerpoint/2010/main" xmlns="" val="18989604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7D6FFE25-1BFF-46AE-A5CE-C4F875384379}"/>
              </a:ext>
            </a:extLst>
          </p:cNvPr>
          <p:cNvSpPr>
            <a:spLocks noGrp="1"/>
          </p:cNvSpPr>
          <p:nvPr>
            <p:ph type="title"/>
          </p:nvPr>
        </p:nvSpPr>
        <p:spPr/>
        <p:txBody>
          <a:bodyPr/>
          <a:lstStyle/>
          <a:p>
            <a:pPr algn="ctr"/>
            <a:r>
              <a:rPr lang="ru-RU" b="1" dirty="0">
                <a:solidFill>
                  <a:srgbClr val="0070C0"/>
                </a:solidFill>
              </a:rPr>
              <a:t>ЦЕЛИ И ЗАДАЧИ </a:t>
            </a:r>
            <a:r>
              <a:rPr lang="ru-RU" dirty="0">
                <a:solidFill>
                  <a:srgbClr val="0070C0"/>
                </a:solidFill>
              </a:rPr>
              <a:t>УХОДА</a:t>
            </a:r>
            <a:r>
              <a:rPr lang="ru-RU" dirty="0"/>
              <a:t/>
            </a:r>
            <a:br>
              <a:rPr lang="ru-RU" dirty="0"/>
            </a:br>
            <a:endParaRPr lang="ru-RU" dirty="0"/>
          </a:p>
        </p:txBody>
      </p:sp>
      <p:sp>
        <p:nvSpPr>
          <p:cNvPr id="3" name="Объект 2">
            <a:extLst>
              <a:ext uri="{FF2B5EF4-FFF2-40B4-BE49-F238E27FC236}">
                <a16:creationId xmlns:a16="http://schemas.microsoft.com/office/drawing/2014/main" xmlns="" id="{F69EDAFC-FAA2-4838-A57D-115491A815AA}"/>
              </a:ext>
            </a:extLst>
          </p:cNvPr>
          <p:cNvSpPr>
            <a:spLocks noGrp="1"/>
          </p:cNvSpPr>
          <p:nvPr>
            <p:ph idx="1"/>
          </p:nvPr>
        </p:nvSpPr>
        <p:spPr>
          <a:xfrm>
            <a:off x="1263418" y="1320800"/>
            <a:ext cx="10501862" cy="5164406"/>
          </a:xfrm>
        </p:spPr>
        <p:txBody>
          <a:bodyPr>
            <a:normAutofit/>
          </a:bodyPr>
          <a:lstStyle/>
          <a:p>
            <a:pPr marL="0" indent="0" algn="just">
              <a:buNone/>
            </a:pPr>
            <a:r>
              <a:rPr lang="ru-RU" sz="2600" dirty="0"/>
              <a:t>    Зачастую получателями услуг социальной службы становятся люди, у которых по причине каких-либо заболеваний </a:t>
            </a:r>
            <a:r>
              <a:rPr lang="ru-RU" sz="2600" b="1" dirty="0">
                <a:solidFill>
                  <a:srgbClr val="0070C0"/>
                </a:solidFill>
              </a:rPr>
              <a:t>ограничена или отсутствует способность к самообслуживанию и активному передвижению</a:t>
            </a:r>
            <a:r>
              <a:rPr lang="ru-RU" sz="2600" b="1" dirty="0">
                <a:solidFill>
                  <a:srgbClr val="002060"/>
                </a:solidFill>
              </a:rPr>
              <a:t>. </a:t>
            </a:r>
            <a:r>
              <a:rPr lang="ru-RU" sz="2600" dirty="0"/>
              <a:t>Уход за подобными подопечными требует специальных навыков, а также обязывает к соблюдению определенного порядка и охранительного режима, создания условий, обеспечивающих физический и психический покой. </a:t>
            </a:r>
          </a:p>
          <a:p>
            <a:pPr marL="0" indent="0" algn="just">
              <a:buNone/>
            </a:pPr>
            <a:r>
              <a:rPr lang="ru-RU" sz="2600" dirty="0"/>
              <a:t>     </a:t>
            </a:r>
            <a:r>
              <a:rPr lang="ru-RU" sz="2600" dirty="0">
                <a:solidFill>
                  <a:srgbClr val="0070C0"/>
                </a:solidFill>
              </a:rPr>
              <a:t>Специалистам необходимо </a:t>
            </a:r>
            <a:r>
              <a:rPr lang="ru-RU" sz="2600" dirty="0"/>
              <a:t>владеть простейшими приемами ухода, уметь адаптировать подопечного к изменившимся условиям жизни и здоровья, поощрять его к самостоятельности и самообслуживанию.</a:t>
            </a:r>
          </a:p>
          <a:p>
            <a:endParaRPr lang="ru-RU" dirty="0"/>
          </a:p>
        </p:txBody>
      </p:sp>
    </p:spTree>
    <p:extLst>
      <p:ext uri="{BB962C8B-B14F-4D97-AF65-F5344CB8AC3E}">
        <p14:creationId xmlns:p14="http://schemas.microsoft.com/office/powerpoint/2010/main" xmlns="" val="25825105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xmlns="" id="{038D4D16-E76F-484D-9FD4-B547509F5186}"/>
              </a:ext>
            </a:extLst>
          </p:cNvPr>
          <p:cNvPicPr>
            <a:picLocks noChangeAspect="1"/>
          </p:cNvPicPr>
          <p:nvPr/>
        </p:nvPicPr>
        <p:blipFill>
          <a:blip r:embed="rId2"/>
          <a:stretch>
            <a:fillRect/>
          </a:stretch>
        </p:blipFill>
        <p:spPr>
          <a:xfrm>
            <a:off x="2093205" y="1170868"/>
            <a:ext cx="10020965" cy="5328406"/>
          </a:xfrm>
          <a:prstGeom prst="rect">
            <a:avLst/>
          </a:prstGeom>
          <a:effectLst>
            <a:softEdge rad="317500"/>
          </a:effectLst>
        </p:spPr>
      </p:pic>
    </p:spTree>
    <p:extLst>
      <p:ext uri="{BB962C8B-B14F-4D97-AF65-F5344CB8AC3E}">
        <p14:creationId xmlns:p14="http://schemas.microsoft.com/office/powerpoint/2010/main" xmlns="" val="21070122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ПОДГУЗНИКИ (1).mp4">
            <a:hlinkClick r:id="" action="ppaction://media"/>
          </p:cNvPr>
          <p:cNvPicPr>
            <a:picLocks noGrp="1" noRot="1" noChangeAspect="1"/>
          </p:cNvPicPr>
          <p:nvPr>
            <p:ph idx="1"/>
            <a:videoFile r:link="rId1"/>
          </p:nvPr>
        </p:nvPicPr>
        <p:blipFill>
          <a:blip r:embed="rId3"/>
          <a:stretch>
            <a:fillRect/>
          </a:stretch>
        </p:blipFill>
        <p:spPr>
          <a:xfrm>
            <a:off x="3297381" y="788012"/>
            <a:ext cx="7576080" cy="5682060"/>
          </a:xfrm>
          <a:prstGeom prst="rect">
            <a:avLst/>
          </a:prstGeom>
        </p:spPr>
      </p:pic>
    </p:spTree>
    <p:extLst>
      <p:ext uri="{BB962C8B-B14F-4D97-AF65-F5344CB8AC3E}">
        <p14:creationId xmlns:p14="http://schemas.microsoft.com/office/powerpoint/2010/main" xmlns="" val="3565906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5FBA1375-66AF-4D30-87F9-9D9CF58AEF0F}"/>
              </a:ext>
            </a:extLst>
          </p:cNvPr>
          <p:cNvSpPr>
            <a:spLocks noGrp="1"/>
          </p:cNvSpPr>
          <p:nvPr>
            <p:ph type="title"/>
          </p:nvPr>
        </p:nvSpPr>
        <p:spPr>
          <a:xfrm>
            <a:off x="2782909" y="592427"/>
            <a:ext cx="9104291" cy="1233197"/>
          </a:xfrm>
        </p:spPr>
        <p:txBody>
          <a:bodyPr>
            <a:normAutofit fontScale="90000"/>
          </a:bodyPr>
          <a:lstStyle/>
          <a:p>
            <a:pPr algn="ctr"/>
            <a:r>
              <a:rPr lang="ru-RU" sz="4000" b="1" dirty="0">
                <a:solidFill>
                  <a:srgbClr val="FF0000"/>
                </a:solidFill>
              </a:rPr>
              <a:t>Подопечный </a:t>
            </a:r>
            <a:br>
              <a:rPr lang="ru-RU" sz="4000" b="1" dirty="0">
                <a:solidFill>
                  <a:srgbClr val="FF0000"/>
                </a:solidFill>
              </a:rPr>
            </a:br>
            <a:r>
              <a:rPr lang="ru-RU" sz="4000" b="1" dirty="0">
                <a:solidFill>
                  <a:srgbClr val="FF0000"/>
                </a:solidFill>
              </a:rPr>
              <a:t>отказывается надевать подгузник </a:t>
            </a:r>
            <a:r>
              <a:rPr lang="ru-RU" dirty="0"/>
              <a:t/>
            </a:r>
            <a:br>
              <a:rPr lang="ru-RU" dirty="0"/>
            </a:br>
            <a:endParaRPr lang="ru-RU" dirty="0"/>
          </a:p>
        </p:txBody>
      </p:sp>
      <p:sp>
        <p:nvSpPr>
          <p:cNvPr id="3" name="Объект 2">
            <a:extLst>
              <a:ext uri="{FF2B5EF4-FFF2-40B4-BE49-F238E27FC236}">
                <a16:creationId xmlns:a16="http://schemas.microsoft.com/office/drawing/2014/main" xmlns="" id="{FFA5357A-6200-4AFA-AEC9-21F95349DFFF}"/>
              </a:ext>
            </a:extLst>
          </p:cNvPr>
          <p:cNvSpPr>
            <a:spLocks noGrp="1"/>
          </p:cNvSpPr>
          <p:nvPr>
            <p:ph idx="1"/>
          </p:nvPr>
        </p:nvSpPr>
        <p:spPr>
          <a:xfrm>
            <a:off x="1311007" y="2104222"/>
            <a:ext cx="10796529" cy="4340645"/>
          </a:xfrm>
        </p:spPr>
        <p:txBody>
          <a:bodyPr>
            <a:normAutofit/>
          </a:bodyPr>
          <a:lstStyle/>
          <a:p>
            <a:pPr marL="0" indent="0" algn="just">
              <a:buNone/>
            </a:pPr>
            <a:r>
              <a:rPr lang="ru-RU" sz="2800" dirty="0"/>
              <a:t>        Наиболее вероятные </a:t>
            </a:r>
            <a:r>
              <a:rPr lang="ru-RU" sz="2800" b="1" dirty="0">
                <a:solidFill>
                  <a:srgbClr val="FF0000"/>
                </a:solidFill>
              </a:rPr>
              <a:t>причины</a:t>
            </a:r>
            <a:r>
              <a:rPr lang="ru-RU" sz="2800" dirty="0"/>
              <a:t> такого поведения:</a:t>
            </a:r>
          </a:p>
          <a:p>
            <a:pPr lvl="0" algn="just">
              <a:buClr>
                <a:srgbClr val="FF0000"/>
              </a:buClr>
            </a:pPr>
            <a:r>
              <a:rPr lang="ru-RU" sz="2800" dirty="0"/>
              <a:t>Человек имеет психические заболевания и срывает с себя все, что кажется ему чужим, «инородным».</a:t>
            </a:r>
          </a:p>
          <a:p>
            <a:pPr algn="just">
              <a:buClr>
                <a:srgbClr val="FF0000"/>
              </a:buClr>
            </a:pPr>
            <a:r>
              <a:rPr lang="ru-RU" sz="2800" dirty="0"/>
              <a:t>Подопечному стыдно использовать впитывающее изделие.</a:t>
            </a:r>
          </a:p>
          <a:p>
            <a:pPr marL="0" indent="0">
              <a:buNone/>
            </a:pPr>
            <a:endParaRPr lang="ru-RU" dirty="0"/>
          </a:p>
        </p:txBody>
      </p:sp>
    </p:spTree>
    <p:extLst>
      <p:ext uri="{BB962C8B-B14F-4D97-AF65-F5344CB8AC3E}">
        <p14:creationId xmlns:p14="http://schemas.microsoft.com/office/powerpoint/2010/main" xmlns="" val="39708830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DC43B42A-820C-43E2-8313-5CF84219BB20}"/>
              </a:ext>
            </a:extLst>
          </p:cNvPr>
          <p:cNvSpPr>
            <a:spLocks noGrp="1"/>
          </p:cNvSpPr>
          <p:nvPr>
            <p:ph type="title"/>
          </p:nvPr>
        </p:nvSpPr>
        <p:spPr>
          <a:xfrm>
            <a:off x="2592925" y="624110"/>
            <a:ext cx="9599075" cy="1280890"/>
          </a:xfrm>
        </p:spPr>
        <p:txBody>
          <a:bodyPr>
            <a:normAutofit fontScale="90000"/>
          </a:bodyPr>
          <a:lstStyle/>
          <a:p>
            <a:r>
              <a:rPr lang="ru-RU" b="1" dirty="0">
                <a:solidFill>
                  <a:srgbClr val="025E5A"/>
                </a:solidFill>
              </a:rPr>
              <a:t>Какое еще бывает абсорбирующее белье?</a:t>
            </a:r>
            <a:r>
              <a:rPr lang="ru-RU" dirty="0"/>
              <a:t/>
            </a:r>
            <a:br>
              <a:rPr lang="ru-RU" dirty="0"/>
            </a:br>
            <a:endParaRPr lang="ru-RU" dirty="0"/>
          </a:p>
        </p:txBody>
      </p:sp>
      <p:pic>
        <p:nvPicPr>
          <p:cNvPr id="4" name="Рисунок 3">
            <a:extLst>
              <a:ext uri="{FF2B5EF4-FFF2-40B4-BE49-F238E27FC236}">
                <a16:creationId xmlns:a16="http://schemas.microsoft.com/office/drawing/2014/main" xmlns="" id="{C838D053-1246-499F-B710-ACC64D7D78FB}"/>
              </a:ext>
            </a:extLst>
          </p:cNvPr>
          <p:cNvPicPr>
            <a:picLocks noChangeAspect="1"/>
          </p:cNvPicPr>
          <p:nvPr/>
        </p:nvPicPr>
        <p:blipFill>
          <a:blip r:embed="rId2"/>
          <a:stretch>
            <a:fillRect/>
          </a:stretch>
        </p:blipFill>
        <p:spPr>
          <a:xfrm>
            <a:off x="2442870" y="1374624"/>
            <a:ext cx="9599075" cy="5386672"/>
          </a:xfrm>
          <a:prstGeom prst="rect">
            <a:avLst/>
          </a:prstGeom>
        </p:spPr>
      </p:pic>
    </p:spTree>
    <p:extLst>
      <p:ext uri="{BB962C8B-B14F-4D97-AF65-F5344CB8AC3E}">
        <p14:creationId xmlns:p14="http://schemas.microsoft.com/office/powerpoint/2010/main" xmlns="" val="1937549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5EE99094-2D36-4381-851F-778DFE3F3011}"/>
              </a:ext>
            </a:extLst>
          </p:cNvPr>
          <p:cNvSpPr>
            <a:spLocks noGrp="1"/>
          </p:cNvSpPr>
          <p:nvPr>
            <p:ph type="title"/>
          </p:nvPr>
        </p:nvSpPr>
        <p:spPr>
          <a:xfrm>
            <a:off x="2782909" y="592428"/>
            <a:ext cx="8991749" cy="1094704"/>
          </a:xfrm>
        </p:spPr>
        <p:txBody>
          <a:bodyPr>
            <a:normAutofit fontScale="90000"/>
          </a:bodyPr>
          <a:lstStyle/>
          <a:p>
            <a:pPr algn="ctr"/>
            <a:r>
              <a:rPr lang="ru-RU" b="1" dirty="0">
                <a:solidFill>
                  <a:srgbClr val="0070C0"/>
                </a:solidFill>
              </a:rPr>
              <a:t>Резюме: </a:t>
            </a:r>
            <a:br>
              <a:rPr lang="ru-RU" b="1" dirty="0">
                <a:solidFill>
                  <a:srgbClr val="0070C0"/>
                </a:solidFill>
              </a:rPr>
            </a:br>
            <a:r>
              <a:rPr lang="ru-RU" b="1" dirty="0">
                <a:solidFill>
                  <a:srgbClr val="0070C0"/>
                </a:solidFill>
              </a:rPr>
              <a:t>на что важно обратить внимание</a:t>
            </a:r>
            <a:r>
              <a:rPr lang="ru-RU" dirty="0"/>
              <a:t/>
            </a:r>
            <a:br>
              <a:rPr lang="ru-RU" dirty="0"/>
            </a:br>
            <a:endParaRPr lang="ru-RU" dirty="0"/>
          </a:p>
        </p:txBody>
      </p:sp>
      <p:sp>
        <p:nvSpPr>
          <p:cNvPr id="3" name="Объект 2">
            <a:extLst>
              <a:ext uri="{FF2B5EF4-FFF2-40B4-BE49-F238E27FC236}">
                <a16:creationId xmlns:a16="http://schemas.microsoft.com/office/drawing/2014/main" xmlns="" id="{EDA1D489-47B1-40CC-A51E-4D170BBE73DE}"/>
              </a:ext>
            </a:extLst>
          </p:cNvPr>
          <p:cNvSpPr>
            <a:spLocks noGrp="1"/>
          </p:cNvSpPr>
          <p:nvPr>
            <p:ph idx="1"/>
          </p:nvPr>
        </p:nvSpPr>
        <p:spPr>
          <a:xfrm>
            <a:off x="1740665" y="1949986"/>
            <a:ext cx="10451335" cy="5155893"/>
          </a:xfrm>
        </p:spPr>
        <p:txBody>
          <a:bodyPr>
            <a:normAutofit/>
          </a:bodyPr>
          <a:lstStyle/>
          <a:p>
            <a:pPr lvl="0" algn="just">
              <a:buClr>
                <a:srgbClr val="0070C0"/>
              </a:buClr>
              <a:buFont typeface="Wingdings" panose="05000000000000000000" pitchFamily="2" charset="2"/>
              <a:buChar char="v"/>
            </a:pPr>
            <a:r>
              <a:rPr lang="ru-RU" sz="2000" dirty="0"/>
              <a:t>Определите степень недержания для выбора изделия с необходимым уровнем </a:t>
            </a:r>
            <a:r>
              <a:rPr lang="ru-RU" sz="2000" dirty="0" err="1"/>
              <a:t>впитываемости</a:t>
            </a:r>
            <a:r>
              <a:rPr lang="ru-RU" sz="2000" dirty="0"/>
              <a:t>.</a:t>
            </a:r>
          </a:p>
          <a:p>
            <a:pPr lvl="0" algn="just">
              <a:buClr>
                <a:srgbClr val="0070C0"/>
              </a:buClr>
              <a:buFont typeface="Wingdings" panose="05000000000000000000" pitchFamily="2" charset="2"/>
              <a:buChar char="v"/>
            </a:pPr>
            <a:r>
              <a:rPr lang="ru-RU" sz="2000" dirty="0"/>
              <a:t>Измерьте объем талии и бедер для выбора подходящего размера изделия.</a:t>
            </a:r>
          </a:p>
          <a:p>
            <a:pPr lvl="0" algn="just">
              <a:buClr>
                <a:srgbClr val="0070C0"/>
              </a:buClr>
              <a:buFont typeface="Wingdings" panose="05000000000000000000" pitchFamily="2" charset="2"/>
              <a:buChar char="v"/>
            </a:pPr>
            <a:r>
              <a:rPr lang="ru-RU" sz="2000" dirty="0"/>
              <a:t>Определите мобильность (активность) подопечного для выбора вида впитывающего изделия.</a:t>
            </a:r>
          </a:p>
          <a:p>
            <a:pPr lvl="0" algn="just">
              <a:buClr>
                <a:srgbClr val="0070C0"/>
              </a:buClr>
              <a:buFont typeface="Wingdings" panose="05000000000000000000" pitchFamily="2" charset="2"/>
              <a:buChar char="v"/>
            </a:pPr>
            <a:r>
              <a:rPr lang="ru-RU" sz="2000" dirty="0"/>
              <a:t>Подготовьте изделие перед использованием для лучшего впитывания и защиты от протекания.</a:t>
            </a:r>
          </a:p>
          <a:p>
            <a:pPr lvl="0" algn="just">
              <a:buClr>
                <a:srgbClr val="0070C0"/>
              </a:buClr>
              <a:buFont typeface="Wingdings" panose="05000000000000000000" pitchFamily="2" charset="2"/>
              <a:buChar char="v"/>
            </a:pPr>
            <a:r>
              <a:rPr lang="ru-RU" sz="2000" dirty="0"/>
              <a:t>При акте дефекации сразу смените подгузник/впитывающие трусы.</a:t>
            </a:r>
          </a:p>
          <a:p>
            <a:pPr lvl="0" algn="just">
              <a:buClr>
                <a:srgbClr val="0070C0"/>
              </a:buClr>
              <a:buFont typeface="Wingdings" panose="05000000000000000000" pitchFamily="2" charset="2"/>
              <a:buChar char="v"/>
            </a:pPr>
            <a:r>
              <a:rPr lang="ru-RU" sz="2000" dirty="0"/>
              <a:t>При выборе изделия обратите внимание на наличие паропроницаемого внешнего слоя, распределяющего слоя, эластичных элементов без латекса и свойства нейтрализовать неприятный запах.</a:t>
            </a:r>
          </a:p>
          <a:p>
            <a:pPr lvl="0" algn="just">
              <a:buClr>
                <a:srgbClr val="0070C0"/>
              </a:buClr>
              <a:buFont typeface="Wingdings" panose="05000000000000000000" pitchFamily="2" charset="2"/>
              <a:buChar char="v"/>
            </a:pPr>
            <a:r>
              <a:rPr lang="ru-RU" sz="2000" dirty="0"/>
              <a:t>Комбинируйте изделия разной </a:t>
            </a:r>
            <a:r>
              <a:rPr lang="ru-RU" sz="2000" dirty="0" err="1"/>
              <a:t>впитываемости</a:t>
            </a:r>
            <a:r>
              <a:rPr lang="ru-RU" sz="2000" dirty="0"/>
              <a:t> и модификации. </a:t>
            </a:r>
          </a:p>
        </p:txBody>
      </p:sp>
    </p:spTree>
    <p:extLst>
      <p:ext uri="{BB962C8B-B14F-4D97-AF65-F5344CB8AC3E}">
        <p14:creationId xmlns:p14="http://schemas.microsoft.com/office/powerpoint/2010/main" xmlns="" val="15993050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8FE12CF3-9887-48C1-95D4-5256F384A6FC}"/>
              </a:ext>
            </a:extLst>
          </p:cNvPr>
          <p:cNvSpPr>
            <a:spLocks noGrp="1"/>
          </p:cNvSpPr>
          <p:nvPr>
            <p:ph type="title"/>
          </p:nvPr>
        </p:nvSpPr>
        <p:spPr>
          <a:xfrm>
            <a:off x="2503258" y="745587"/>
            <a:ext cx="9688742" cy="844062"/>
          </a:xfrm>
        </p:spPr>
        <p:txBody>
          <a:bodyPr>
            <a:normAutofit fontScale="90000"/>
          </a:bodyPr>
          <a:lstStyle/>
          <a:p>
            <a:pPr algn="ctr"/>
            <a:r>
              <a:rPr lang="ru-RU" b="1" dirty="0">
                <a:solidFill>
                  <a:schemeClr val="bg2">
                    <a:lumMod val="50000"/>
                  </a:schemeClr>
                </a:solidFill>
              </a:rPr>
              <a:t>БИОМЕХАНИКА </a:t>
            </a:r>
            <a:r>
              <a:rPr lang="ru-RU" dirty="0">
                <a:solidFill>
                  <a:schemeClr val="bg2">
                    <a:lumMod val="50000"/>
                  </a:schemeClr>
                </a:solidFill>
              </a:rPr>
              <a:t>–</a:t>
            </a:r>
            <a:r>
              <a:rPr lang="ru-RU" b="1" dirty="0">
                <a:solidFill>
                  <a:schemeClr val="bg2">
                    <a:lumMod val="50000"/>
                  </a:schemeClr>
                </a:solidFill>
              </a:rPr>
              <a:t> </a:t>
            </a:r>
            <a:r>
              <a:rPr lang="ru-RU" dirty="0">
                <a:solidFill>
                  <a:schemeClr val="bg2">
                    <a:lumMod val="50000"/>
                  </a:schemeClr>
                </a:solidFill>
              </a:rPr>
              <a:t>профилактика травматизма</a:t>
            </a:r>
            <a:r>
              <a:rPr lang="ru-RU" dirty="0"/>
              <a:t/>
            </a:r>
            <a:br>
              <a:rPr lang="ru-RU" dirty="0"/>
            </a:br>
            <a:endParaRPr lang="ru-RU" b="1" dirty="0"/>
          </a:p>
        </p:txBody>
      </p:sp>
      <p:sp>
        <p:nvSpPr>
          <p:cNvPr id="3" name="Объект 2">
            <a:extLst>
              <a:ext uri="{FF2B5EF4-FFF2-40B4-BE49-F238E27FC236}">
                <a16:creationId xmlns:a16="http://schemas.microsoft.com/office/drawing/2014/main" xmlns="" id="{54A646FF-B598-40DC-AA82-CEB95A4E31EB}"/>
              </a:ext>
            </a:extLst>
          </p:cNvPr>
          <p:cNvSpPr>
            <a:spLocks noGrp="1"/>
          </p:cNvSpPr>
          <p:nvPr>
            <p:ph idx="1"/>
          </p:nvPr>
        </p:nvSpPr>
        <p:spPr>
          <a:xfrm>
            <a:off x="1575412" y="1589649"/>
            <a:ext cx="10283653" cy="4923693"/>
          </a:xfrm>
        </p:spPr>
        <p:txBody>
          <a:bodyPr>
            <a:normAutofit lnSpcReduction="10000"/>
          </a:bodyPr>
          <a:lstStyle/>
          <a:p>
            <a:pPr marL="0" indent="0" algn="just">
              <a:buNone/>
            </a:pPr>
            <a:r>
              <a:rPr lang="ru-RU" sz="2000" dirty="0"/>
              <a:t>1</a:t>
            </a:r>
            <a:r>
              <a:rPr lang="ru-RU" sz="2200" dirty="0"/>
              <a:t>. При любом положении тела устойчивое равновесие обеспечивается тогда, когда </a:t>
            </a:r>
            <a:r>
              <a:rPr lang="ru-RU" sz="2200" dirty="0">
                <a:solidFill>
                  <a:schemeClr val="bg2">
                    <a:lumMod val="50000"/>
                  </a:schemeClr>
                </a:solidFill>
              </a:rPr>
              <a:t>центр тяжести проецируется на площадь опоры</a:t>
            </a:r>
            <a:r>
              <a:rPr lang="ru-RU" sz="2200" dirty="0"/>
              <a:t>.</a:t>
            </a:r>
          </a:p>
          <a:p>
            <a:pPr marL="0" indent="0" algn="just">
              <a:buNone/>
            </a:pPr>
            <a:r>
              <a:rPr lang="ru-RU" sz="2200" dirty="0"/>
              <a:t>2. При </a:t>
            </a:r>
            <a:r>
              <a:rPr lang="ru-RU" sz="2200" dirty="0">
                <a:solidFill>
                  <a:schemeClr val="bg2">
                    <a:lumMod val="50000"/>
                  </a:schemeClr>
                </a:solidFill>
              </a:rPr>
              <a:t>увеличении площади опоры </a:t>
            </a:r>
            <a:r>
              <a:rPr lang="ru-RU" sz="2200" dirty="0"/>
              <a:t>равновесие более устойчиво.</a:t>
            </a:r>
          </a:p>
          <a:p>
            <a:pPr marL="0" indent="0" algn="just">
              <a:buNone/>
            </a:pPr>
            <a:r>
              <a:rPr lang="ru-RU" sz="2200" dirty="0"/>
              <a:t>3. При </a:t>
            </a:r>
            <a:r>
              <a:rPr lang="ru-RU" sz="2200" dirty="0">
                <a:solidFill>
                  <a:schemeClr val="bg2">
                    <a:lumMod val="50000"/>
                  </a:schemeClr>
                </a:solidFill>
              </a:rPr>
              <a:t>смещении центра тяжести ближе к площади опоры </a:t>
            </a:r>
            <a:r>
              <a:rPr lang="ru-RU" sz="2200" dirty="0"/>
              <a:t>/например, сгибание коленей в положении стоя/равновесие становится более устойчивым.</a:t>
            </a:r>
          </a:p>
          <a:p>
            <a:pPr marL="0" indent="0" algn="just">
              <a:buNone/>
            </a:pPr>
            <a:r>
              <a:rPr lang="ru-RU" sz="2200" dirty="0"/>
              <a:t>4. </a:t>
            </a:r>
            <a:r>
              <a:rPr lang="ru-RU" sz="2200" dirty="0">
                <a:solidFill>
                  <a:schemeClr val="bg2">
                    <a:lumMod val="50000"/>
                  </a:schemeClr>
                </a:solidFill>
              </a:rPr>
              <a:t>Правильная осанка </a:t>
            </a:r>
            <a:r>
              <a:rPr lang="ru-RU" sz="2200" dirty="0"/>
              <a:t>обеспечивает сохранение равновесия и снижение нагрузки на позвоночник Требования к осанке: </a:t>
            </a:r>
            <a:r>
              <a:rPr lang="ru-RU" sz="2200" dirty="0">
                <a:sym typeface="Symbol" panose="05050102010706020507" pitchFamily="18" charset="2"/>
              </a:rPr>
              <a:t></a:t>
            </a:r>
            <a:r>
              <a:rPr lang="ru-RU" sz="2200" dirty="0"/>
              <a:t>Плечи и бедра расположены в одной плоскости </a:t>
            </a:r>
            <a:r>
              <a:rPr lang="ru-RU" sz="2200" dirty="0">
                <a:sym typeface="Symbol" panose="05050102010706020507" pitchFamily="18" charset="2"/>
              </a:rPr>
              <a:t></a:t>
            </a:r>
            <a:r>
              <a:rPr lang="ru-RU" sz="2200" dirty="0"/>
              <a:t>Спина прямая </a:t>
            </a:r>
            <a:r>
              <a:rPr lang="ru-RU" sz="2200" dirty="0">
                <a:sym typeface="Symbol" panose="05050102010706020507" pitchFamily="18" charset="2"/>
              </a:rPr>
              <a:t></a:t>
            </a:r>
            <a:r>
              <a:rPr lang="ru-RU" sz="2200" dirty="0"/>
              <a:t>При движении – максимальная нагрузка на мышцы и суставы нижних конечностей.</a:t>
            </a:r>
          </a:p>
          <a:p>
            <a:pPr marL="0" indent="0" algn="just">
              <a:buNone/>
            </a:pPr>
            <a:r>
              <a:rPr lang="ru-RU" sz="2200" dirty="0"/>
              <a:t>5. </a:t>
            </a:r>
            <a:r>
              <a:rPr lang="ru-RU" sz="2200" dirty="0">
                <a:solidFill>
                  <a:schemeClr val="bg2">
                    <a:lumMod val="50000"/>
                  </a:schemeClr>
                </a:solidFill>
              </a:rPr>
              <a:t>Избегать резких движений </a:t>
            </a:r>
            <a:r>
              <a:rPr lang="ru-RU" sz="2200" dirty="0"/>
              <a:t>/поворотов, наклонов, рывков, разгибаний.</a:t>
            </a:r>
          </a:p>
          <a:p>
            <a:pPr marL="0" indent="0">
              <a:buNone/>
            </a:pPr>
            <a:endParaRPr lang="ru-RU" dirty="0"/>
          </a:p>
        </p:txBody>
      </p:sp>
    </p:spTree>
    <p:extLst>
      <p:ext uri="{BB962C8B-B14F-4D97-AF65-F5344CB8AC3E}">
        <p14:creationId xmlns:p14="http://schemas.microsoft.com/office/powerpoint/2010/main" xmlns="" val="35154680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47D1D377-9798-40F2-9C47-1CD4EF12D16B}"/>
              </a:ext>
            </a:extLst>
          </p:cNvPr>
          <p:cNvSpPr>
            <a:spLocks noGrp="1"/>
          </p:cNvSpPr>
          <p:nvPr>
            <p:ph type="title"/>
          </p:nvPr>
        </p:nvSpPr>
        <p:spPr>
          <a:xfrm>
            <a:off x="2467779" y="745295"/>
            <a:ext cx="9838062" cy="1280890"/>
          </a:xfrm>
        </p:spPr>
        <p:txBody>
          <a:bodyPr>
            <a:normAutofit/>
          </a:bodyPr>
          <a:lstStyle/>
          <a:p>
            <a:pPr algn="ctr"/>
            <a:r>
              <a:rPr lang="ru-RU" sz="3200" b="1" dirty="0">
                <a:solidFill>
                  <a:schemeClr val="bg2">
                    <a:lumMod val="50000"/>
                  </a:schemeClr>
                </a:solidFill>
              </a:rPr>
              <a:t>БИОМЕХАНИКА - </a:t>
            </a:r>
            <a:r>
              <a:rPr lang="ru-RU" sz="3200" dirty="0">
                <a:solidFill>
                  <a:schemeClr val="bg2">
                    <a:lumMod val="50000"/>
                  </a:schemeClr>
                </a:solidFill>
              </a:rPr>
              <a:t>профилактика травматизма</a:t>
            </a:r>
          </a:p>
        </p:txBody>
      </p:sp>
      <p:sp>
        <p:nvSpPr>
          <p:cNvPr id="3" name="Объект 2">
            <a:extLst>
              <a:ext uri="{FF2B5EF4-FFF2-40B4-BE49-F238E27FC236}">
                <a16:creationId xmlns:a16="http://schemas.microsoft.com/office/drawing/2014/main" xmlns="" id="{04733E9F-66CC-4035-A8E0-4B008031D9B9}"/>
              </a:ext>
            </a:extLst>
          </p:cNvPr>
          <p:cNvSpPr>
            <a:spLocks noGrp="1"/>
          </p:cNvSpPr>
          <p:nvPr>
            <p:ph idx="1"/>
          </p:nvPr>
        </p:nvSpPr>
        <p:spPr>
          <a:xfrm>
            <a:off x="1685580" y="1687132"/>
            <a:ext cx="10089077" cy="4798074"/>
          </a:xfrm>
        </p:spPr>
        <p:txBody>
          <a:bodyPr>
            <a:normAutofit fontScale="85000" lnSpcReduction="10000"/>
          </a:bodyPr>
          <a:lstStyle/>
          <a:p>
            <a:pPr marL="0" indent="0" algn="just">
              <a:buNone/>
            </a:pPr>
            <a:r>
              <a:rPr lang="ru-RU" sz="2600" dirty="0"/>
              <a:t>6. При возможности </a:t>
            </a:r>
            <a:r>
              <a:rPr lang="ru-RU" sz="2600" dirty="0">
                <a:solidFill>
                  <a:schemeClr val="bg2">
                    <a:lumMod val="50000"/>
                  </a:schemeClr>
                </a:solidFill>
              </a:rPr>
              <a:t>заменить подъем тяжести перекатыванием</a:t>
            </a:r>
            <a:r>
              <a:rPr lang="ru-RU" sz="2600" dirty="0"/>
              <a:t>, это значительно уменьшает нагрузку на позвоночник.</a:t>
            </a:r>
          </a:p>
          <a:p>
            <a:pPr marL="0" indent="0" algn="just">
              <a:buNone/>
            </a:pPr>
            <a:r>
              <a:rPr lang="ru-RU" sz="2600" dirty="0"/>
              <a:t>7. </a:t>
            </a:r>
            <a:r>
              <a:rPr lang="ru-RU" sz="2600" dirty="0">
                <a:solidFill>
                  <a:schemeClr val="bg2">
                    <a:lumMod val="50000"/>
                  </a:schemeClr>
                </a:solidFill>
              </a:rPr>
              <a:t>Любые перемещения тяжестей </a:t>
            </a:r>
            <a:r>
              <a:rPr lang="ru-RU" sz="2600" dirty="0"/>
              <a:t>осуществлять на </a:t>
            </a:r>
            <a:r>
              <a:rPr lang="ru-RU" sz="2600" b="1" dirty="0">
                <a:solidFill>
                  <a:schemeClr val="bg2">
                    <a:lumMod val="50000"/>
                  </a:schemeClr>
                </a:solidFill>
              </a:rPr>
              <a:t>выдохе</a:t>
            </a:r>
            <a:r>
              <a:rPr lang="ru-RU" sz="2600" b="1" dirty="0"/>
              <a:t>. </a:t>
            </a:r>
            <a:r>
              <a:rPr lang="ru-RU" sz="2600" dirty="0"/>
              <a:t>Эффект </a:t>
            </a:r>
            <a:r>
              <a:rPr lang="ru-RU" sz="2600" dirty="0" err="1"/>
              <a:t>Вальсальвы</a:t>
            </a:r>
            <a:r>
              <a:rPr lang="ru-RU" sz="2600" dirty="0"/>
              <a:t> – при </a:t>
            </a:r>
            <a:r>
              <a:rPr lang="ru-RU" sz="2600" dirty="0" err="1"/>
              <a:t>натуживании</a:t>
            </a:r>
            <a:r>
              <a:rPr lang="ru-RU" sz="2600" dirty="0"/>
              <a:t> на высоте вдоха возможны нарушения со стороны работы сердечной мышцы: аритмия, ухудшение кровоснабжения. </a:t>
            </a:r>
          </a:p>
          <a:p>
            <a:pPr marL="0" indent="0" algn="just">
              <a:buNone/>
            </a:pPr>
            <a:r>
              <a:rPr lang="ru-RU" sz="2600" dirty="0"/>
              <a:t>8. Все движения выполнять в </a:t>
            </a:r>
            <a:r>
              <a:rPr lang="ru-RU" sz="2600" dirty="0">
                <a:solidFill>
                  <a:schemeClr val="bg2">
                    <a:lumMod val="50000"/>
                  </a:schemeClr>
                </a:solidFill>
              </a:rPr>
              <a:t>среднем темпе</a:t>
            </a:r>
            <a:r>
              <a:rPr lang="ru-RU" sz="2600" dirty="0"/>
              <a:t>.</a:t>
            </a:r>
          </a:p>
          <a:p>
            <a:pPr marL="0" indent="0" algn="just">
              <a:buNone/>
            </a:pPr>
            <a:r>
              <a:rPr lang="ru-RU" sz="2600" dirty="0"/>
              <a:t>9. Сохранять </a:t>
            </a:r>
            <a:r>
              <a:rPr lang="ru-RU" sz="2600" dirty="0">
                <a:solidFill>
                  <a:schemeClr val="bg2">
                    <a:lumMod val="50000"/>
                  </a:schemeClr>
                </a:solidFill>
              </a:rPr>
              <a:t>правильную позу </a:t>
            </a:r>
            <a:r>
              <a:rPr lang="ru-RU" sz="2600" dirty="0"/>
              <a:t>во время работы, в быту.</a:t>
            </a:r>
          </a:p>
          <a:p>
            <a:pPr marL="0" indent="0" algn="just">
              <a:buNone/>
            </a:pPr>
            <a:r>
              <a:rPr lang="ru-RU" sz="2600" dirty="0"/>
              <a:t>10. </a:t>
            </a:r>
            <a:r>
              <a:rPr lang="ru-RU" sz="2600" dirty="0">
                <a:solidFill>
                  <a:schemeClr val="bg2">
                    <a:lumMod val="50000"/>
                  </a:schemeClr>
                </a:solidFill>
              </a:rPr>
              <a:t>Избегать длительного пребывания </a:t>
            </a:r>
            <a:r>
              <a:rPr lang="ru-RU" sz="2600" dirty="0"/>
              <a:t>в одной и той же позе, особенно с наклоном туловища вперед.</a:t>
            </a:r>
          </a:p>
          <a:p>
            <a:pPr marL="0" indent="0" algn="just">
              <a:buNone/>
            </a:pPr>
            <a:r>
              <a:rPr lang="ru-RU" sz="2600" dirty="0"/>
              <a:t>11. </a:t>
            </a:r>
            <a:r>
              <a:rPr lang="ru-RU" sz="2600" dirty="0">
                <a:solidFill>
                  <a:schemeClr val="bg2">
                    <a:lumMod val="50000"/>
                  </a:schemeClr>
                </a:solidFill>
              </a:rPr>
              <a:t>Воздерживаться от поднятия подопечных вручную</a:t>
            </a:r>
            <a:r>
              <a:rPr lang="ru-RU" sz="2600" dirty="0"/>
              <a:t>. Использовать вспомогательные средства и современные устройства</a:t>
            </a:r>
          </a:p>
          <a:p>
            <a:pPr marL="0" indent="0" algn="just">
              <a:buNone/>
            </a:pPr>
            <a:endParaRPr lang="ru-RU" sz="3200" dirty="0"/>
          </a:p>
          <a:p>
            <a:endParaRPr lang="ru-RU" dirty="0"/>
          </a:p>
        </p:txBody>
      </p:sp>
    </p:spTree>
    <p:extLst>
      <p:ext uri="{BB962C8B-B14F-4D97-AF65-F5344CB8AC3E}">
        <p14:creationId xmlns:p14="http://schemas.microsoft.com/office/powerpoint/2010/main" xmlns="" val="6486150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08AB2945-1469-4863-86C5-0537A68011A2}"/>
              </a:ext>
            </a:extLst>
          </p:cNvPr>
          <p:cNvSpPr>
            <a:spLocks noGrp="1"/>
          </p:cNvSpPr>
          <p:nvPr>
            <p:ph type="title"/>
          </p:nvPr>
        </p:nvSpPr>
        <p:spPr>
          <a:xfrm>
            <a:off x="2357610" y="712245"/>
            <a:ext cx="10069415" cy="1280890"/>
          </a:xfrm>
        </p:spPr>
        <p:txBody>
          <a:bodyPr>
            <a:normAutofit/>
          </a:bodyPr>
          <a:lstStyle/>
          <a:p>
            <a:pPr algn="ctr"/>
            <a:r>
              <a:rPr lang="ru-RU" sz="3200" b="1" dirty="0">
                <a:solidFill>
                  <a:schemeClr val="bg2">
                    <a:lumMod val="50000"/>
                  </a:schemeClr>
                </a:solidFill>
              </a:rPr>
              <a:t>БИОМЕХАНИКА - </a:t>
            </a:r>
            <a:r>
              <a:rPr lang="ru-RU" sz="3200" dirty="0">
                <a:solidFill>
                  <a:schemeClr val="bg2">
                    <a:lumMod val="50000"/>
                  </a:schemeClr>
                </a:solidFill>
              </a:rPr>
              <a:t>профилактика травматизма</a:t>
            </a:r>
          </a:p>
        </p:txBody>
      </p:sp>
      <p:sp>
        <p:nvSpPr>
          <p:cNvPr id="3" name="Объект 2">
            <a:extLst>
              <a:ext uri="{FF2B5EF4-FFF2-40B4-BE49-F238E27FC236}">
                <a16:creationId xmlns:a16="http://schemas.microsoft.com/office/drawing/2014/main" xmlns="" id="{803652A5-5881-44E3-ADAF-A2B0459477D5}"/>
              </a:ext>
            </a:extLst>
          </p:cNvPr>
          <p:cNvSpPr>
            <a:spLocks noGrp="1"/>
          </p:cNvSpPr>
          <p:nvPr>
            <p:ph idx="1"/>
          </p:nvPr>
        </p:nvSpPr>
        <p:spPr>
          <a:xfrm>
            <a:off x="1663039" y="1825624"/>
            <a:ext cx="10069415" cy="4743988"/>
          </a:xfrm>
        </p:spPr>
        <p:txBody>
          <a:bodyPr>
            <a:normAutofit/>
          </a:bodyPr>
          <a:lstStyle/>
          <a:p>
            <a:pPr marL="0" indent="0" algn="just">
              <a:buNone/>
            </a:pPr>
            <a:r>
              <a:rPr lang="ru-RU" sz="2200" dirty="0"/>
              <a:t>12. </a:t>
            </a:r>
            <a:r>
              <a:rPr lang="ru-RU" sz="2200" dirty="0">
                <a:solidFill>
                  <a:schemeClr val="bg2">
                    <a:lumMod val="50000"/>
                  </a:schemeClr>
                </a:solidFill>
              </a:rPr>
              <a:t>Избегать</a:t>
            </a:r>
            <a:r>
              <a:rPr lang="ru-RU" sz="2200" dirty="0"/>
              <a:t> вертикального поднятия подопечного, найти более безопасный способ.</a:t>
            </a:r>
          </a:p>
          <a:p>
            <a:pPr marL="0" indent="0" algn="just">
              <a:buNone/>
            </a:pPr>
            <a:r>
              <a:rPr lang="ru-RU" sz="2200" dirty="0"/>
              <a:t>13. Если перемещением подопечного заняты два и более человек, то желательно, чтобы они </a:t>
            </a:r>
            <a:r>
              <a:rPr lang="ru-RU" sz="2200" dirty="0">
                <a:solidFill>
                  <a:schemeClr val="bg2">
                    <a:lumMod val="50000"/>
                  </a:schemeClr>
                </a:solidFill>
              </a:rPr>
              <a:t>были одного роста</a:t>
            </a:r>
            <a:r>
              <a:rPr lang="ru-RU" sz="2200" dirty="0"/>
              <a:t>.</a:t>
            </a:r>
          </a:p>
          <a:p>
            <a:pPr marL="0" indent="0" algn="just">
              <a:buNone/>
            </a:pPr>
            <a:r>
              <a:rPr lang="ru-RU" sz="2200" dirty="0"/>
              <a:t>14. Обувь на высоком каблуке, с ремешками, на пластиковой подошве представляет</a:t>
            </a:r>
            <a:r>
              <a:rPr lang="ru-RU" sz="2200" dirty="0">
                <a:solidFill>
                  <a:schemeClr val="bg2">
                    <a:lumMod val="50000"/>
                  </a:schemeClr>
                </a:solidFill>
              </a:rPr>
              <a:t> опасность </a:t>
            </a:r>
            <a:r>
              <a:rPr lang="ru-RU" sz="2200" dirty="0"/>
              <a:t>при перемещении.</a:t>
            </a:r>
          </a:p>
          <a:p>
            <a:pPr marL="0" indent="0" algn="just">
              <a:buNone/>
            </a:pPr>
            <a:r>
              <a:rPr lang="ru-RU" sz="2200" dirty="0"/>
              <a:t>15. Никогда </a:t>
            </a:r>
            <a:r>
              <a:rPr lang="ru-RU" sz="2200" dirty="0">
                <a:solidFill>
                  <a:schemeClr val="bg2">
                    <a:lumMod val="50000"/>
                  </a:schemeClr>
                </a:solidFill>
              </a:rPr>
              <a:t>не поднимать </a:t>
            </a:r>
            <a:r>
              <a:rPr lang="ru-RU" sz="2200" dirty="0"/>
              <a:t>подопечного </a:t>
            </a:r>
            <a:r>
              <a:rPr lang="ru-RU" sz="2200" dirty="0">
                <a:solidFill>
                  <a:schemeClr val="bg2">
                    <a:lumMod val="50000"/>
                  </a:schemeClr>
                </a:solidFill>
              </a:rPr>
              <a:t>перед собой</a:t>
            </a:r>
            <a:r>
              <a:rPr lang="ru-RU" sz="2200" dirty="0"/>
              <a:t>/перед коленями/, так как придется вытянуть руки.</a:t>
            </a:r>
          </a:p>
          <a:p>
            <a:pPr marL="0" indent="0" algn="just">
              <a:buNone/>
            </a:pPr>
            <a:r>
              <a:rPr lang="ru-RU" sz="2200" dirty="0"/>
              <a:t>16. Никогда </a:t>
            </a:r>
            <a:r>
              <a:rPr lang="ru-RU" sz="2200" dirty="0">
                <a:solidFill>
                  <a:schemeClr val="bg2">
                    <a:lumMod val="50000"/>
                  </a:schemeClr>
                </a:solidFill>
              </a:rPr>
              <a:t>не поднимать</a:t>
            </a:r>
            <a:r>
              <a:rPr lang="ru-RU" sz="2200" dirty="0"/>
              <a:t> подопечного </a:t>
            </a:r>
            <a:r>
              <a:rPr lang="ru-RU" sz="2200" dirty="0">
                <a:solidFill>
                  <a:schemeClr val="bg2">
                    <a:lumMod val="50000"/>
                  </a:schemeClr>
                </a:solidFill>
              </a:rPr>
              <a:t>сбоку от себя</a:t>
            </a:r>
            <a:r>
              <a:rPr lang="ru-RU" sz="2200" dirty="0"/>
              <a:t>, так как при этом значительно изгибается позвоночник.</a:t>
            </a:r>
          </a:p>
          <a:p>
            <a:pPr marL="0" indent="0" algn="just">
              <a:buNone/>
            </a:pPr>
            <a:r>
              <a:rPr lang="ru-RU" sz="2200" dirty="0"/>
              <a:t>17. </a:t>
            </a:r>
            <a:r>
              <a:rPr lang="ru-RU" sz="2200" dirty="0">
                <a:solidFill>
                  <a:schemeClr val="bg2">
                    <a:lumMod val="50000"/>
                  </a:schemeClr>
                </a:solidFill>
              </a:rPr>
              <a:t>Рационально оборудовать рабочее место</a:t>
            </a:r>
            <a:r>
              <a:rPr lang="ru-RU" sz="2200" dirty="0"/>
              <a:t>. </a:t>
            </a:r>
          </a:p>
        </p:txBody>
      </p:sp>
    </p:spTree>
    <p:extLst>
      <p:ext uri="{BB962C8B-B14F-4D97-AF65-F5344CB8AC3E}">
        <p14:creationId xmlns:p14="http://schemas.microsoft.com/office/powerpoint/2010/main" xmlns="" val="395501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DE5B1B3F-2816-4360-B63E-7AF6C3E8CA37}"/>
              </a:ext>
            </a:extLst>
          </p:cNvPr>
          <p:cNvSpPr>
            <a:spLocks noGrp="1"/>
          </p:cNvSpPr>
          <p:nvPr>
            <p:ph type="title"/>
          </p:nvPr>
        </p:nvSpPr>
        <p:spPr/>
        <p:txBody>
          <a:bodyPr/>
          <a:lstStyle/>
          <a:p>
            <a:pPr algn="ctr"/>
            <a:r>
              <a:rPr lang="ru-RU" dirty="0"/>
              <a:t/>
            </a:r>
            <a:br>
              <a:rPr lang="ru-RU" dirty="0"/>
            </a:br>
            <a:endParaRPr lang="ru-RU" dirty="0"/>
          </a:p>
        </p:txBody>
      </p:sp>
      <p:sp>
        <p:nvSpPr>
          <p:cNvPr id="3" name="Объект 2">
            <a:extLst>
              <a:ext uri="{FF2B5EF4-FFF2-40B4-BE49-F238E27FC236}">
                <a16:creationId xmlns:a16="http://schemas.microsoft.com/office/drawing/2014/main" xmlns="" id="{20AF20C6-CBD2-459D-B561-9BEC953925F9}"/>
              </a:ext>
            </a:extLst>
          </p:cNvPr>
          <p:cNvSpPr>
            <a:spLocks noGrp="1"/>
          </p:cNvSpPr>
          <p:nvPr>
            <p:ph idx="1"/>
          </p:nvPr>
        </p:nvSpPr>
        <p:spPr>
          <a:xfrm>
            <a:off x="1366091" y="1591634"/>
            <a:ext cx="5188945" cy="5266366"/>
          </a:xfrm>
        </p:spPr>
        <p:txBody>
          <a:bodyPr>
            <a:normAutofit fontScale="92500" lnSpcReduction="10000"/>
          </a:bodyPr>
          <a:lstStyle/>
          <a:p>
            <a:pPr marL="0" indent="0" algn="just">
              <a:buNone/>
            </a:pPr>
            <a:r>
              <a:rPr lang="ru-RU" sz="2400" b="1" dirty="0"/>
              <a:t>     Кинестетика — это наука об управлении движениями человека, о возможностях контроля перемещения, координации, самообслуживания. </a:t>
            </a:r>
          </a:p>
          <a:p>
            <a:pPr marL="0" indent="0" algn="just">
              <a:buNone/>
            </a:pPr>
            <a:r>
              <a:rPr lang="ru-RU" sz="2400" b="1" i="1" dirty="0"/>
              <a:t>Учение включает в себя нейрофизиологию, биомеханику и неврологию. </a:t>
            </a:r>
          </a:p>
          <a:p>
            <a:pPr marL="0" indent="0" algn="just">
              <a:buNone/>
            </a:pPr>
            <a:r>
              <a:rPr lang="ru-RU" sz="2400" b="1" dirty="0"/>
              <a:t>Цель кинестетики</a:t>
            </a:r>
            <a:r>
              <a:rPr lang="ru-RU" sz="2400" dirty="0"/>
              <a:t> – обеспечить возможность специалистам и людям с ограниченными возможностями находить наиболее удобный способ перемещения в пространстве, контролируя собственные движения.</a:t>
            </a:r>
          </a:p>
          <a:p>
            <a:endParaRPr lang="ru-RU" dirty="0"/>
          </a:p>
        </p:txBody>
      </p:sp>
      <p:pic>
        <p:nvPicPr>
          <p:cNvPr id="4" name="Рисунок 3">
            <a:extLst>
              <a:ext uri="{FF2B5EF4-FFF2-40B4-BE49-F238E27FC236}">
                <a16:creationId xmlns:a16="http://schemas.microsoft.com/office/drawing/2014/main" xmlns="" id="{EE8404A6-1866-49AA-875E-839EF7632128}"/>
              </a:ext>
            </a:extLst>
          </p:cNvPr>
          <p:cNvPicPr>
            <a:picLocks noChangeAspect="1"/>
          </p:cNvPicPr>
          <p:nvPr/>
        </p:nvPicPr>
        <p:blipFill>
          <a:blip r:embed="rId2"/>
          <a:stretch>
            <a:fillRect/>
          </a:stretch>
        </p:blipFill>
        <p:spPr>
          <a:xfrm>
            <a:off x="6389782" y="1451327"/>
            <a:ext cx="5802217" cy="4760942"/>
          </a:xfrm>
          <a:prstGeom prst="rect">
            <a:avLst/>
          </a:prstGeom>
          <a:effectLst>
            <a:softEdge rad="63500"/>
          </a:effectLst>
        </p:spPr>
      </p:pic>
    </p:spTree>
    <p:extLst>
      <p:ext uri="{BB962C8B-B14F-4D97-AF65-F5344CB8AC3E}">
        <p14:creationId xmlns:p14="http://schemas.microsoft.com/office/powerpoint/2010/main" xmlns="" val="21005943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F508A874-DE47-4459-B6D9-E87379676FD9}"/>
              </a:ext>
            </a:extLst>
          </p:cNvPr>
          <p:cNvSpPr>
            <a:spLocks noGrp="1"/>
          </p:cNvSpPr>
          <p:nvPr>
            <p:ph type="title"/>
          </p:nvPr>
        </p:nvSpPr>
        <p:spPr/>
        <p:txBody>
          <a:bodyPr>
            <a:normAutofit fontScale="90000"/>
          </a:bodyPr>
          <a:lstStyle/>
          <a:p>
            <a:pPr algn="ctr"/>
            <a:r>
              <a:rPr lang="ru-RU" b="1" dirty="0">
                <a:solidFill>
                  <a:srgbClr val="025E5A"/>
                </a:solidFill>
              </a:rPr>
              <a:t>Оказание помощи </a:t>
            </a:r>
            <a:br>
              <a:rPr lang="ru-RU" b="1" dirty="0">
                <a:solidFill>
                  <a:srgbClr val="025E5A"/>
                </a:solidFill>
              </a:rPr>
            </a:br>
            <a:r>
              <a:rPr lang="ru-RU" b="1" dirty="0">
                <a:solidFill>
                  <a:srgbClr val="025E5A"/>
                </a:solidFill>
              </a:rPr>
              <a:t>при передвижении и перемещении</a:t>
            </a:r>
            <a:r>
              <a:rPr lang="ru-RU" dirty="0"/>
              <a:t/>
            </a:r>
            <a:br>
              <a:rPr lang="ru-RU" dirty="0"/>
            </a:br>
            <a:endParaRPr lang="ru-RU" dirty="0"/>
          </a:p>
        </p:txBody>
      </p:sp>
      <p:pic>
        <p:nvPicPr>
          <p:cNvPr id="4" name="Рисунок 3">
            <a:extLst>
              <a:ext uri="{FF2B5EF4-FFF2-40B4-BE49-F238E27FC236}">
                <a16:creationId xmlns:a16="http://schemas.microsoft.com/office/drawing/2014/main" xmlns="" id="{1E963D51-3E64-4B78-90E7-5D7F43B7E90D}"/>
              </a:ext>
            </a:extLst>
          </p:cNvPr>
          <p:cNvPicPr>
            <a:picLocks noChangeAspect="1"/>
          </p:cNvPicPr>
          <p:nvPr/>
        </p:nvPicPr>
        <p:blipFill>
          <a:blip r:embed="rId2"/>
          <a:stretch>
            <a:fillRect/>
          </a:stretch>
        </p:blipFill>
        <p:spPr>
          <a:xfrm>
            <a:off x="1014753" y="2379642"/>
            <a:ext cx="4994094" cy="3966073"/>
          </a:xfrm>
          <a:prstGeom prst="rect">
            <a:avLst/>
          </a:prstGeom>
          <a:effectLst>
            <a:softEdge rad="63500"/>
          </a:effectLst>
        </p:spPr>
      </p:pic>
      <p:pic>
        <p:nvPicPr>
          <p:cNvPr id="5" name="Рисунок 4">
            <a:extLst>
              <a:ext uri="{FF2B5EF4-FFF2-40B4-BE49-F238E27FC236}">
                <a16:creationId xmlns:a16="http://schemas.microsoft.com/office/drawing/2014/main" xmlns="" id="{4E0468BD-BCB1-4505-A087-2F3FD0F49625}"/>
              </a:ext>
            </a:extLst>
          </p:cNvPr>
          <p:cNvPicPr>
            <a:picLocks noChangeAspect="1"/>
          </p:cNvPicPr>
          <p:nvPr/>
        </p:nvPicPr>
        <p:blipFill rotWithShape="1">
          <a:blip r:embed="rId3"/>
          <a:srcRect t="1909" r="30"/>
          <a:stretch/>
        </p:blipFill>
        <p:spPr>
          <a:xfrm>
            <a:off x="6345716" y="2379643"/>
            <a:ext cx="5846284" cy="4044109"/>
          </a:xfrm>
          <a:prstGeom prst="rect">
            <a:avLst/>
          </a:prstGeom>
          <a:effectLst>
            <a:softEdge rad="63500"/>
          </a:effectLst>
        </p:spPr>
      </p:pic>
    </p:spTree>
    <p:extLst>
      <p:ext uri="{BB962C8B-B14F-4D97-AF65-F5344CB8AC3E}">
        <p14:creationId xmlns:p14="http://schemas.microsoft.com/office/powerpoint/2010/main" xmlns="" val="23165154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dirty="0">
                <a:solidFill>
                  <a:srgbClr val="0070C0"/>
                </a:solidFill>
              </a:rPr>
              <a:t>Процесс планирования ухода</a:t>
            </a:r>
            <a:r>
              <a:rPr lang="ru-RU" dirty="0"/>
              <a:t/>
            </a:r>
            <a:br>
              <a:rPr lang="ru-RU" dirty="0"/>
            </a:br>
            <a:endParaRPr lang="ru-RU" dirty="0"/>
          </a:p>
        </p:txBody>
      </p:sp>
      <p:sp>
        <p:nvSpPr>
          <p:cNvPr id="3" name="Содержимое 2"/>
          <p:cNvSpPr>
            <a:spLocks noGrp="1"/>
          </p:cNvSpPr>
          <p:nvPr>
            <p:ph idx="1"/>
          </p:nvPr>
        </p:nvSpPr>
        <p:spPr>
          <a:xfrm>
            <a:off x="1818640" y="1477108"/>
            <a:ext cx="10546080" cy="5219114"/>
          </a:xfrm>
        </p:spPr>
        <p:txBody>
          <a:bodyPr>
            <a:normAutofit/>
          </a:bodyPr>
          <a:lstStyle/>
          <a:p>
            <a:pPr marL="0" indent="0" algn="ctr">
              <a:buNone/>
            </a:pPr>
            <a:r>
              <a:rPr lang="ru-RU" sz="2000" dirty="0">
                <a:solidFill>
                  <a:srgbClr val="00B0F0"/>
                </a:solidFill>
              </a:rPr>
              <a:t>       Индивидуальный план ухода в себя включает: </a:t>
            </a:r>
          </a:p>
          <a:p>
            <a:pPr>
              <a:buClr>
                <a:srgbClr val="00B0F0"/>
              </a:buClr>
              <a:buFont typeface="Wingdings" panose="05000000000000000000" pitchFamily="2" charset="2"/>
              <a:buChar char="ü"/>
            </a:pPr>
            <a:r>
              <a:rPr lang="ru-RU" sz="2000" dirty="0"/>
              <a:t>наименование гигиенических процедур;</a:t>
            </a:r>
          </a:p>
          <a:p>
            <a:pPr>
              <a:buClr>
                <a:srgbClr val="00B0F0"/>
              </a:buClr>
              <a:buFont typeface="Wingdings" panose="05000000000000000000" pitchFamily="2" charset="2"/>
              <a:buChar char="ü"/>
            </a:pPr>
            <a:r>
              <a:rPr lang="ru-RU" sz="2000" dirty="0"/>
              <a:t>место их выполнения;</a:t>
            </a:r>
          </a:p>
          <a:p>
            <a:pPr>
              <a:buClr>
                <a:srgbClr val="00B0F0"/>
              </a:buClr>
              <a:buFont typeface="Wingdings" panose="05000000000000000000" pitchFamily="2" charset="2"/>
              <a:buChar char="ü"/>
            </a:pPr>
            <a:r>
              <a:rPr lang="ru-RU" sz="2000" dirty="0"/>
              <a:t>регулярность ухода; </a:t>
            </a:r>
          </a:p>
          <a:p>
            <a:pPr>
              <a:buClr>
                <a:srgbClr val="00B0F0"/>
              </a:buClr>
              <a:buFont typeface="Wingdings" panose="05000000000000000000" pitchFamily="2" charset="2"/>
              <a:buChar char="ü"/>
            </a:pPr>
            <a:r>
              <a:rPr lang="ru-RU" sz="2000" dirty="0"/>
              <a:t>количество часов в неделю и в день; </a:t>
            </a:r>
          </a:p>
          <a:p>
            <a:pPr>
              <a:buClr>
                <a:srgbClr val="00B0F0"/>
              </a:buClr>
              <a:buFont typeface="Wingdings" panose="05000000000000000000" pitchFamily="2" charset="2"/>
              <a:buChar char="ü"/>
            </a:pPr>
            <a:r>
              <a:rPr lang="ru-RU" sz="2000" dirty="0"/>
              <a:t>характер ухода: </a:t>
            </a:r>
            <a:r>
              <a:rPr lang="ru-RU" sz="2000" b="1" dirty="0">
                <a:solidFill>
                  <a:srgbClr val="00B0F0"/>
                </a:solidFill>
              </a:rPr>
              <a:t>замещающие</a:t>
            </a:r>
            <a:r>
              <a:rPr lang="ru-RU" sz="2000" dirty="0"/>
              <a:t> услуги, </a:t>
            </a:r>
            <a:r>
              <a:rPr lang="ru-RU" sz="2000" b="1" dirty="0">
                <a:solidFill>
                  <a:srgbClr val="00B0F0"/>
                </a:solidFill>
              </a:rPr>
              <a:t>ассистирующие</a:t>
            </a:r>
            <a:r>
              <a:rPr lang="ru-RU" sz="2000" dirty="0"/>
              <a:t> услуги, </a:t>
            </a:r>
            <a:r>
              <a:rPr lang="ru-RU" sz="2000" b="1" dirty="0"/>
              <a:t>их </a:t>
            </a:r>
            <a:r>
              <a:rPr lang="ru-RU" sz="2000" b="1" dirty="0">
                <a:solidFill>
                  <a:srgbClr val="00B0F0"/>
                </a:solidFill>
              </a:rPr>
              <a:t>сочетание</a:t>
            </a:r>
            <a:r>
              <a:rPr lang="ru-RU" sz="2000" b="1" dirty="0"/>
              <a:t>;</a:t>
            </a:r>
            <a:endParaRPr lang="ru-RU" sz="2000" dirty="0"/>
          </a:p>
          <a:p>
            <a:pPr>
              <a:buClr>
                <a:srgbClr val="00B0F0"/>
              </a:buClr>
              <a:buFont typeface="Wingdings" panose="05000000000000000000" pitchFamily="2" charset="2"/>
              <a:buChar char="ü"/>
            </a:pPr>
            <a:r>
              <a:rPr lang="ru-RU" sz="2000" dirty="0"/>
              <a:t>необходимость социального сопровождения;</a:t>
            </a:r>
          </a:p>
          <a:p>
            <a:pPr>
              <a:buClr>
                <a:srgbClr val="00B0F0"/>
              </a:buClr>
              <a:buFont typeface="Wingdings" panose="05000000000000000000" pitchFamily="2" charset="2"/>
              <a:buChar char="ü"/>
            </a:pPr>
            <a:r>
              <a:rPr lang="ru-RU" sz="2000" dirty="0"/>
              <a:t>перечень ресурсов человека;</a:t>
            </a:r>
          </a:p>
          <a:p>
            <a:pPr>
              <a:buClr>
                <a:srgbClr val="00B0F0"/>
              </a:buClr>
              <a:buFont typeface="Wingdings" panose="05000000000000000000" pitchFamily="2" charset="2"/>
              <a:buChar char="ü"/>
            </a:pPr>
            <a:r>
              <a:rPr lang="ru-RU" sz="2000" dirty="0"/>
              <a:t>часы предоставления ухода;</a:t>
            </a:r>
          </a:p>
          <a:p>
            <a:pPr>
              <a:buClr>
                <a:srgbClr val="00B0F0"/>
              </a:buClr>
              <a:buFont typeface="Wingdings" panose="05000000000000000000" pitchFamily="2" charset="2"/>
              <a:buChar char="ü"/>
            </a:pPr>
            <a:r>
              <a:rPr lang="ru-RU" sz="2000" dirty="0"/>
              <a:t>необходимость присмотра.</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AB05635D-2E16-43F1-86CE-D4A8577B5767}"/>
              </a:ext>
            </a:extLst>
          </p:cNvPr>
          <p:cNvSpPr>
            <a:spLocks noGrp="1"/>
          </p:cNvSpPr>
          <p:nvPr>
            <p:ph type="title"/>
          </p:nvPr>
        </p:nvSpPr>
        <p:spPr/>
        <p:txBody>
          <a:bodyPr>
            <a:normAutofit/>
          </a:bodyPr>
          <a:lstStyle/>
          <a:p>
            <a:pPr algn="ctr"/>
            <a:r>
              <a:rPr lang="ru-RU" b="1" dirty="0">
                <a:solidFill>
                  <a:srgbClr val="FFC000"/>
                </a:solidFill>
              </a:rPr>
              <a:t>«ЗОЛОТЫЕ» ПРАВИЛА ПЕРЕМЕЩЕНИЯ</a:t>
            </a:r>
            <a:r>
              <a:rPr lang="ru-RU" dirty="0"/>
              <a:t/>
            </a:r>
            <a:br>
              <a:rPr lang="ru-RU" dirty="0"/>
            </a:br>
            <a:endParaRPr lang="ru-RU" dirty="0"/>
          </a:p>
        </p:txBody>
      </p:sp>
      <p:sp>
        <p:nvSpPr>
          <p:cNvPr id="3" name="Объект 2">
            <a:extLst>
              <a:ext uri="{FF2B5EF4-FFF2-40B4-BE49-F238E27FC236}">
                <a16:creationId xmlns:a16="http://schemas.microsoft.com/office/drawing/2014/main" xmlns="" id="{9C40BF6D-0D5D-4251-ACAE-3895B4B43E28}"/>
              </a:ext>
            </a:extLst>
          </p:cNvPr>
          <p:cNvSpPr>
            <a:spLocks noGrp="1"/>
          </p:cNvSpPr>
          <p:nvPr>
            <p:ph idx="1"/>
          </p:nvPr>
        </p:nvSpPr>
        <p:spPr>
          <a:xfrm>
            <a:off x="2131831" y="1687132"/>
            <a:ext cx="9833873" cy="4741803"/>
          </a:xfrm>
        </p:spPr>
        <p:txBody>
          <a:bodyPr>
            <a:normAutofit/>
          </a:bodyPr>
          <a:lstStyle/>
          <a:p>
            <a:pPr lvl="0" algn="just" fontAlgn="base">
              <a:buClr>
                <a:srgbClr val="FFC000"/>
              </a:buClr>
            </a:pPr>
            <a:r>
              <a:rPr lang="ru-RU" sz="2200" dirty="0"/>
              <a:t>Одежда удобная, не стесняющая в движениях.</a:t>
            </a:r>
          </a:p>
          <a:p>
            <a:pPr lvl="0" algn="just" fontAlgn="base">
              <a:buClr>
                <a:srgbClr val="FFC000"/>
              </a:buClr>
            </a:pPr>
            <a:r>
              <a:rPr lang="ru-RU" sz="2200" dirty="0"/>
              <a:t>Объяснить подопечному смысл движения и его участие в нём, использовать его возможности.</a:t>
            </a:r>
          </a:p>
          <a:p>
            <a:pPr lvl="0" algn="just" fontAlgn="base">
              <a:buClr>
                <a:srgbClr val="FFC000"/>
              </a:buClr>
            </a:pPr>
            <a:r>
              <a:rPr lang="ru-RU" sz="2200" dirty="0"/>
              <a:t>Информировать обо всех действиях.</a:t>
            </a:r>
          </a:p>
          <a:p>
            <a:pPr lvl="0" algn="just" fontAlgn="base">
              <a:buClr>
                <a:srgbClr val="FFC000"/>
              </a:buClr>
            </a:pPr>
            <a:r>
              <a:rPr lang="ru-RU" sz="2200" dirty="0"/>
              <a:t>Сохранять физиологические изгибы позвоночника (не сгибать и не скручивать).</a:t>
            </a:r>
          </a:p>
          <a:p>
            <a:pPr lvl="0" algn="just" fontAlgn="base">
              <a:buClr>
                <a:srgbClr val="FFC000"/>
              </a:buClr>
            </a:pPr>
            <a:r>
              <a:rPr lang="ru-RU" sz="2200" dirty="0"/>
              <a:t>Сгибать ноги в коленных и тазобедренных суставах.</a:t>
            </a:r>
          </a:p>
          <a:p>
            <a:pPr lvl="0" algn="just" fontAlgn="base">
              <a:buClr>
                <a:srgbClr val="FFC000"/>
              </a:buClr>
            </a:pPr>
            <a:r>
              <a:rPr lang="ru-RU" sz="2200" dirty="0"/>
              <a:t>Широкая площадь опоры – ноги стоят на ширине плеч или чуть шире; или: одна нога впереди, другая позади.</a:t>
            </a:r>
          </a:p>
          <a:p>
            <a:pPr lvl="0" algn="just" fontAlgn="base">
              <a:buClr>
                <a:srgbClr val="FFC000"/>
              </a:buClr>
            </a:pPr>
            <a:r>
              <a:rPr lang="ru-RU" sz="2200" dirty="0"/>
              <a:t>Располагать человека максимально близко к себе.</a:t>
            </a:r>
          </a:p>
          <a:p>
            <a:endParaRPr lang="ru-RU" dirty="0"/>
          </a:p>
        </p:txBody>
      </p:sp>
    </p:spTree>
    <p:extLst>
      <p:ext uri="{BB962C8B-B14F-4D97-AF65-F5344CB8AC3E}">
        <p14:creationId xmlns:p14="http://schemas.microsoft.com/office/powerpoint/2010/main" xmlns="" val="37111028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F0F12E39-1B0C-46E2-8D8E-B3F340F70F8F}"/>
              </a:ext>
            </a:extLst>
          </p:cNvPr>
          <p:cNvSpPr>
            <a:spLocks noGrp="1"/>
          </p:cNvSpPr>
          <p:nvPr>
            <p:ph type="title"/>
          </p:nvPr>
        </p:nvSpPr>
        <p:spPr/>
        <p:txBody>
          <a:bodyPr/>
          <a:lstStyle/>
          <a:p>
            <a:pPr algn="ctr"/>
            <a:r>
              <a:rPr lang="ru-RU" b="1" dirty="0">
                <a:solidFill>
                  <a:srgbClr val="0070C0"/>
                </a:solidFill>
              </a:rPr>
              <a:t>ПОЛОЖЕНИЯ ПОДОПЕЧНОГО В ПОСТЕЛИ</a:t>
            </a:r>
          </a:p>
        </p:txBody>
      </p:sp>
      <p:sp>
        <p:nvSpPr>
          <p:cNvPr id="3" name="Объект 2">
            <a:extLst>
              <a:ext uri="{FF2B5EF4-FFF2-40B4-BE49-F238E27FC236}">
                <a16:creationId xmlns:a16="http://schemas.microsoft.com/office/drawing/2014/main" xmlns="" id="{ED017B4C-F577-4017-B2C7-5B35E3E85F76}"/>
              </a:ext>
            </a:extLst>
          </p:cNvPr>
          <p:cNvSpPr>
            <a:spLocks noGrp="1"/>
          </p:cNvSpPr>
          <p:nvPr>
            <p:ph idx="1"/>
          </p:nvPr>
        </p:nvSpPr>
        <p:spPr>
          <a:xfrm>
            <a:off x="2324559" y="2326110"/>
            <a:ext cx="9272012" cy="4826209"/>
          </a:xfrm>
        </p:spPr>
        <p:txBody>
          <a:bodyPr/>
          <a:lstStyle/>
          <a:p>
            <a:pPr marL="0" indent="0" algn="just">
              <a:buNone/>
            </a:pPr>
            <a:r>
              <a:rPr lang="ru-RU" sz="4000" dirty="0"/>
              <a:t>       </a:t>
            </a:r>
            <a:r>
              <a:rPr lang="ru-RU" sz="2800" dirty="0"/>
              <a:t>Обычное положение подопечного в постели – горизонтальное со слегка приподнятой верхней частью тела. </a:t>
            </a:r>
          </a:p>
          <a:p>
            <a:pPr marL="0" indent="0" algn="just">
              <a:buNone/>
            </a:pPr>
            <a:r>
              <a:rPr lang="ru-RU" sz="2800" dirty="0"/>
              <a:t>       При высоком артериальном давлении рекомендуется более высокое положение головы, при пониженном – низкое.</a:t>
            </a:r>
          </a:p>
          <a:p>
            <a:endParaRPr lang="ru-RU" dirty="0"/>
          </a:p>
        </p:txBody>
      </p:sp>
    </p:spTree>
    <p:extLst>
      <p:ext uri="{BB962C8B-B14F-4D97-AF65-F5344CB8AC3E}">
        <p14:creationId xmlns:p14="http://schemas.microsoft.com/office/powerpoint/2010/main" xmlns="" val="23545309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31117321-1D80-495A-8845-AE8C683841E7}"/>
              </a:ext>
            </a:extLst>
          </p:cNvPr>
          <p:cNvSpPr>
            <a:spLocks noGrp="1"/>
          </p:cNvSpPr>
          <p:nvPr>
            <p:ph type="title"/>
          </p:nvPr>
        </p:nvSpPr>
        <p:spPr>
          <a:xfrm>
            <a:off x="2592926" y="362578"/>
            <a:ext cx="5611312" cy="1542422"/>
          </a:xfrm>
        </p:spPr>
        <p:txBody>
          <a:bodyPr>
            <a:noAutofit/>
          </a:bodyPr>
          <a:lstStyle/>
          <a:p>
            <a:pPr algn="ctr"/>
            <a:r>
              <a:rPr lang="ru-RU" sz="3400" b="1" i="1" dirty="0">
                <a:solidFill>
                  <a:srgbClr val="00B050"/>
                </a:solidFill>
              </a:rPr>
              <a:t>Основные положения </a:t>
            </a:r>
            <a:br>
              <a:rPr lang="ru-RU" sz="3400" b="1" i="1" dirty="0">
                <a:solidFill>
                  <a:srgbClr val="00B050"/>
                </a:solidFill>
              </a:rPr>
            </a:br>
            <a:r>
              <a:rPr lang="ru-RU" sz="3400" b="1" i="1" dirty="0">
                <a:solidFill>
                  <a:srgbClr val="00B050"/>
                </a:solidFill>
              </a:rPr>
              <a:t>подопечного в постели.</a:t>
            </a:r>
            <a:r>
              <a:rPr lang="ru-RU" sz="3400" dirty="0">
                <a:solidFill>
                  <a:srgbClr val="00B050"/>
                </a:solidFill>
              </a:rPr>
              <a:t/>
            </a:r>
            <a:br>
              <a:rPr lang="ru-RU" sz="3400" dirty="0">
                <a:solidFill>
                  <a:srgbClr val="00B050"/>
                </a:solidFill>
              </a:rPr>
            </a:br>
            <a:endParaRPr lang="ru-RU" sz="3400" dirty="0">
              <a:solidFill>
                <a:srgbClr val="00B050"/>
              </a:solidFill>
            </a:endParaRPr>
          </a:p>
        </p:txBody>
      </p:sp>
      <p:sp>
        <p:nvSpPr>
          <p:cNvPr id="3" name="Объект 2">
            <a:extLst>
              <a:ext uri="{FF2B5EF4-FFF2-40B4-BE49-F238E27FC236}">
                <a16:creationId xmlns:a16="http://schemas.microsoft.com/office/drawing/2014/main" xmlns="" id="{9CA92440-4297-4C07-A5BA-20C70DC7548D}"/>
              </a:ext>
            </a:extLst>
          </p:cNvPr>
          <p:cNvSpPr>
            <a:spLocks noGrp="1"/>
          </p:cNvSpPr>
          <p:nvPr>
            <p:ph idx="1"/>
          </p:nvPr>
        </p:nvSpPr>
        <p:spPr>
          <a:xfrm>
            <a:off x="2138191" y="2256553"/>
            <a:ext cx="5011756" cy="4238869"/>
          </a:xfrm>
        </p:spPr>
        <p:txBody>
          <a:bodyPr>
            <a:normAutofit fontScale="85000" lnSpcReduction="10000"/>
          </a:bodyPr>
          <a:lstStyle/>
          <a:p>
            <a:pPr>
              <a:buClr>
                <a:srgbClr val="00B050"/>
              </a:buClr>
            </a:pPr>
            <a:r>
              <a:rPr lang="ru-RU" sz="3600" dirty="0"/>
              <a:t>Положение на спине</a:t>
            </a:r>
          </a:p>
          <a:p>
            <a:pPr>
              <a:buClr>
                <a:srgbClr val="00B050"/>
              </a:buClr>
            </a:pPr>
            <a:r>
              <a:rPr lang="ru-RU" sz="3600" dirty="0"/>
              <a:t>Положение на спине с подколенным роликом</a:t>
            </a:r>
          </a:p>
          <a:p>
            <a:pPr>
              <a:buClr>
                <a:srgbClr val="00B050"/>
              </a:buClr>
            </a:pPr>
            <a:r>
              <a:rPr lang="ru-RU" sz="3600" dirty="0"/>
              <a:t>Положение сидя в кровати</a:t>
            </a:r>
          </a:p>
          <a:p>
            <a:pPr>
              <a:buClr>
                <a:srgbClr val="00B050"/>
              </a:buClr>
            </a:pPr>
            <a:r>
              <a:rPr lang="ru-RU" sz="3600" dirty="0"/>
              <a:t>Положение на животе</a:t>
            </a:r>
          </a:p>
          <a:p>
            <a:endParaRPr lang="ru-RU" dirty="0"/>
          </a:p>
          <a:p>
            <a:endParaRPr lang="ru-RU" dirty="0"/>
          </a:p>
          <a:p>
            <a:endParaRPr lang="ru-RU" dirty="0"/>
          </a:p>
        </p:txBody>
      </p:sp>
      <p:pic>
        <p:nvPicPr>
          <p:cNvPr id="4" name="Рисунок 3">
            <a:extLst>
              <a:ext uri="{FF2B5EF4-FFF2-40B4-BE49-F238E27FC236}">
                <a16:creationId xmlns:a16="http://schemas.microsoft.com/office/drawing/2014/main" xmlns="" id="{5C885616-B47E-49C9-AC0C-787B2329387A}"/>
              </a:ext>
            </a:extLst>
          </p:cNvPr>
          <p:cNvPicPr>
            <a:picLocks noChangeAspect="1"/>
          </p:cNvPicPr>
          <p:nvPr/>
        </p:nvPicPr>
        <p:blipFill>
          <a:blip r:embed="rId2"/>
          <a:stretch>
            <a:fillRect/>
          </a:stretch>
        </p:blipFill>
        <p:spPr>
          <a:xfrm>
            <a:off x="8525293" y="643784"/>
            <a:ext cx="3163479" cy="1542422"/>
          </a:xfrm>
          <a:prstGeom prst="rect">
            <a:avLst/>
          </a:prstGeom>
        </p:spPr>
      </p:pic>
      <p:pic>
        <p:nvPicPr>
          <p:cNvPr id="5" name="Рисунок 4">
            <a:extLst>
              <a:ext uri="{FF2B5EF4-FFF2-40B4-BE49-F238E27FC236}">
                <a16:creationId xmlns:a16="http://schemas.microsoft.com/office/drawing/2014/main" xmlns="" id="{3C7A2C86-27B7-4AFB-932F-1A8C2B6F055C}"/>
              </a:ext>
            </a:extLst>
          </p:cNvPr>
          <p:cNvPicPr>
            <a:picLocks noChangeAspect="1"/>
          </p:cNvPicPr>
          <p:nvPr/>
        </p:nvPicPr>
        <p:blipFill>
          <a:blip r:embed="rId3"/>
          <a:stretch>
            <a:fillRect/>
          </a:stretch>
        </p:blipFill>
        <p:spPr>
          <a:xfrm>
            <a:off x="8525292" y="1905000"/>
            <a:ext cx="3163479" cy="1802595"/>
          </a:xfrm>
          <a:prstGeom prst="rect">
            <a:avLst/>
          </a:prstGeom>
        </p:spPr>
      </p:pic>
      <p:pic>
        <p:nvPicPr>
          <p:cNvPr id="6" name="Рисунок 5">
            <a:extLst>
              <a:ext uri="{FF2B5EF4-FFF2-40B4-BE49-F238E27FC236}">
                <a16:creationId xmlns:a16="http://schemas.microsoft.com/office/drawing/2014/main" xmlns="" id="{B3888C5A-3463-433D-AFC1-8212C0595B71}"/>
              </a:ext>
            </a:extLst>
          </p:cNvPr>
          <p:cNvPicPr>
            <a:picLocks noChangeAspect="1"/>
          </p:cNvPicPr>
          <p:nvPr/>
        </p:nvPicPr>
        <p:blipFill>
          <a:blip r:embed="rId4"/>
          <a:stretch>
            <a:fillRect/>
          </a:stretch>
        </p:blipFill>
        <p:spPr>
          <a:xfrm>
            <a:off x="8525291" y="3261306"/>
            <a:ext cx="3163479" cy="1927639"/>
          </a:xfrm>
          <a:prstGeom prst="rect">
            <a:avLst/>
          </a:prstGeom>
        </p:spPr>
      </p:pic>
      <p:pic>
        <p:nvPicPr>
          <p:cNvPr id="7" name="Рисунок 6">
            <a:extLst>
              <a:ext uri="{FF2B5EF4-FFF2-40B4-BE49-F238E27FC236}">
                <a16:creationId xmlns:a16="http://schemas.microsoft.com/office/drawing/2014/main" xmlns="" id="{34472DA5-43F2-9FC2-100D-590352764F14}"/>
              </a:ext>
            </a:extLst>
          </p:cNvPr>
          <p:cNvPicPr>
            <a:picLocks noChangeAspect="1"/>
          </p:cNvPicPr>
          <p:nvPr/>
        </p:nvPicPr>
        <p:blipFill>
          <a:blip r:embed="rId5" cstate="print"/>
          <a:stretch>
            <a:fillRect/>
          </a:stretch>
        </p:blipFill>
        <p:spPr>
          <a:xfrm>
            <a:off x="8610291" y="5055405"/>
            <a:ext cx="3078479" cy="1802595"/>
          </a:xfrm>
          <a:prstGeom prst="rect">
            <a:avLst/>
          </a:prstGeom>
        </p:spPr>
      </p:pic>
    </p:spTree>
    <p:extLst>
      <p:ext uri="{BB962C8B-B14F-4D97-AF65-F5344CB8AC3E}">
        <p14:creationId xmlns:p14="http://schemas.microsoft.com/office/powerpoint/2010/main" xmlns="" val="12934177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393B4BA1-69CD-479E-B2DF-CA9142A439FF}"/>
              </a:ext>
            </a:extLst>
          </p:cNvPr>
          <p:cNvSpPr>
            <a:spLocks noGrp="1"/>
          </p:cNvSpPr>
          <p:nvPr>
            <p:ph type="title"/>
          </p:nvPr>
        </p:nvSpPr>
        <p:spPr>
          <a:xfrm>
            <a:off x="3176820" y="624110"/>
            <a:ext cx="5449388" cy="1280890"/>
          </a:xfrm>
        </p:spPr>
        <p:txBody>
          <a:bodyPr/>
          <a:lstStyle/>
          <a:p>
            <a:r>
              <a:rPr lang="ru-RU" b="1" dirty="0">
                <a:solidFill>
                  <a:srgbClr val="00B050"/>
                </a:solidFill>
              </a:rPr>
              <a:t>Положение на боку.</a:t>
            </a:r>
            <a:r>
              <a:rPr lang="ru-RU" dirty="0"/>
              <a:t/>
            </a:r>
            <a:br>
              <a:rPr lang="ru-RU" dirty="0"/>
            </a:br>
            <a:endParaRPr lang="ru-RU" dirty="0"/>
          </a:p>
        </p:txBody>
      </p:sp>
      <p:sp>
        <p:nvSpPr>
          <p:cNvPr id="3" name="Объект 2">
            <a:extLst>
              <a:ext uri="{FF2B5EF4-FFF2-40B4-BE49-F238E27FC236}">
                <a16:creationId xmlns:a16="http://schemas.microsoft.com/office/drawing/2014/main" xmlns="" id="{A4BB9F3A-379B-4F4B-BB04-1466753CAEA4}"/>
              </a:ext>
            </a:extLst>
          </p:cNvPr>
          <p:cNvSpPr>
            <a:spLocks noGrp="1"/>
          </p:cNvSpPr>
          <p:nvPr>
            <p:ph idx="1"/>
          </p:nvPr>
        </p:nvSpPr>
        <p:spPr>
          <a:xfrm>
            <a:off x="1575411" y="1905000"/>
            <a:ext cx="4924539" cy="4134502"/>
          </a:xfrm>
        </p:spPr>
        <p:txBody>
          <a:bodyPr/>
          <a:lstStyle/>
          <a:p>
            <a:r>
              <a:rPr lang="ru-RU" sz="3100" dirty="0"/>
              <a:t>Положение 30° на боку</a:t>
            </a:r>
          </a:p>
          <a:p>
            <a:r>
              <a:rPr lang="ru-RU" sz="3100" dirty="0"/>
              <a:t>Положение 90° на боку</a:t>
            </a:r>
          </a:p>
          <a:p>
            <a:r>
              <a:rPr lang="ru-RU" sz="3100" dirty="0"/>
              <a:t>Положение 135° на боку </a:t>
            </a:r>
          </a:p>
          <a:p>
            <a:endParaRPr lang="ru-RU" dirty="0"/>
          </a:p>
          <a:p>
            <a:endParaRPr lang="ru-RU" dirty="0"/>
          </a:p>
        </p:txBody>
      </p:sp>
      <p:pic>
        <p:nvPicPr>
          <p:cNvPr id="5" name="Рисунок 4">
            <a:extLst>
              <a:ext uri="{FF2B5EF4-FFF2-40B4-BE49-F238E27FC236}">
                <a16:creationId xmlns:a16="http://schemas.microsoft.com/office/drawing/2014/main" xmlns="" id="{4C7F40AA-CD85-4051-9224-39C1A2F15B31}"/>
              </a:ext>
            </a:extLst>
          </p:cNvPr>
          <p:cNvPicPr>
            <a:picLocks noChangeAspect="1"/>
          </p:cNvPicPr>
          <p:nvPr/>
        </p:nvPicPr>
        <p:blipFill>
          <a:blip r:embed="rId2"/>
          <a:stretch>
            <a:fillRect/>
          </a:stretch>
        </p:blipFill>
        <p:spPr>
          <a:xfrm>
            <a:off x="9450082" y="772784"/>
            <a:ext cx="2054530" cy="2840982"/>
          </a:xfrm>
          <a:prstGeom prst="rect">
            <a:avLst/>
          </a:prstGeom>
        </p:spPr>
      </p:pic>
      <p:pic>
        <p:nvPicPr>
          <p:cNvPr id="6" name="Рисунок 5">
            <a:extLst>
              <a:ext uri="{FF2B5EF4-FFF2-40B4-BE49-F238E27FC236}">
                <a16:creationId xmlns:a16="http://schemas.microsoft.com/office/drawing/2014/main" xmlns="" id="{211B5D31-407D-4003-BB0E-3694F32B86FD}"/>
              </a:ext>
            </a:extLst>
          </p:cNvPr>
          <p:cNvPicPr>
            <a:picLocks noChangeAspect="1"/>
          </p:cNvPicPr>
          <p:nvPr/>
        </p:nvPicPr>
        <p:blipFill>
          <a:blip r:embed="rId3"/>
          <a:stretch>
            <a:fillRect/>
          </a:stretch>
        </p:blipFill>
        <p:spPr>
          <a:xfrm>
            <a:off x="6228186" y="2810221"/>
            <a:ext cx="2926530" cy="2112484"/>
          </a:xfrm>
          <a:prstGeom prst="rect">
            <a:avLst/>
          </a:prstGeom>
        </p:spPr>
      </p:pic>
      <p:pic>
        <p:nvPicPr>
          <p:cNvPr id="7" name="Рисунок 6">
            <a:extLst>
              <a:ext uri="{FF2B5EF4-FFF2-40B4-BE49-F238E27FC236}">
                <a16:creationId xmlns:a16="http://schemas.microsoft.com/office/drawing/2014/main" xmlns="" id="{696474C1-6130-4032-8ECF-BC0084BFCAE2}"/>
              </a:ext>
            </a:extLst>
          </p:cNvPr>
          <p:cNvPicPr>
            <a:picLocks noChangeAspect="1"/>
          </p:cNvPicPr>
          <p:nvPr/>
        </p:nvPicPr>
        <p:blipFill>
          <a:blip r:embed="rId4"/>
          <a:stretch>
            <a:fillRect/>
          </a:stretch>
        </p:blipFill>
        <p:spPr>
          <a:xfrm>
            <a:off x="9450081" y="3888285"/>
            <a:ext cx="2054531" cy="2840982"/>
          </a:xfrm>
          <a:prstGeom prst="rect">
            <a:avLst/>
          </a:prstGeom>
        </p:spPr>
      </p:pic>
    </p:spTree>
    <p:extLst>
      <p:ext uri="{BB962C8B-B14F-4D97-AF65-F5344CB8AC3E}">
        <p14:creationId xmlns:p14="http://schemas.microsoft.com/office/powerpoint/2010/main" xmlns="" val="29706984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C0B0CD54-7404-4AE7-9C5B-8077E5656E71}"/>
              </a:ext>
            </a:extLst>
          </p:cNvPr>
          <p:cNvSpPr>
            <a:spLocks noGrp="1"/>
          </p:cNvSpPr>
          <p:nvPr>
            <p:ph type="title"/>
          </p:nvPr>
        </p:nvSpPr>
        <p:spPr>
          <a:xfrm>
            <a:off x="2592925" y="440676"/>
            <a:ext cx="8911687" cy="1222872"/>
          </a:xfrm>
        </p:spPr>
        <p:txBody>
          <a:bodyPr/>
          <a:lstStyle/>
          <a:p>
            <a:pPr algn="ctr"/>
            <a:r>
              <a:rPr lang="ru-RU" b="1" dirty="0">
                <a:solidFill>
                  <a:srgbClr val="7030A0"/>
                </a:solidFill>
              </a:rPr>
              <a:t>Подготовка подопечного к перемещению</a:t>
            </a:r>
          </a:p>
        </p:txBody>
      </p:sp>
      <p:sp>
        <p:nvSpPr>
          <p:cNvPr id="3" name="Объект 2">
            <a:extLst>
              <a:ext uri="{FF2B5EF4-FFF2-40B4-BE49-F238E27FC236}">
                <a16:creationId xmlns:a16="http://schemas.microsoft.com/office/drawing/2014/main" xmlns="" id="{3F0125C5-06D4-453C-8604-12DE9269F10C}"/>
              </a:ext>
            </a:extLst>
          </p:cNvPr>
          <p:cNvSpPr>
            <a:spLocks noGrp="1"/>
          </p:cNvSpPr>
          <p:nvPr>
            <p:ph idx="1"/>
          </p:nvPr>
        </p:nvSpPr>
        <p:spPr>
          <a:xfrm>
            <a:off x="976829" y="1663548"/>
            <a:ext cx="11215171" cy="4884665"/>
          </a:xfrm>
        </p:spPr>
        <p:txBody>
          <a:bodyPr/>
          <a:lstStyle/>
          <a:p>
            <a:pPr marL="0" indent="0" algn="just">
              <a:buNone/>
            </a:pPr>
            <a:r>
              <a:rPr lang="ru-RU" sz="2400" dirty="0"/>
              <a:t>1. Определить </a:t>
            </a:r>
            <a:r>
              <a:rPr lang="ru-RU" sz="2400" dirty="0">
                <a:solidFill>
                  <a:srgbClr val="7030A0"/>
                </a:solidFill>
              </a:rPr>
              <a:t>цель</a:t>
            </a:r>
            <a:r>
              <a:rPr lang="ru-RU" sz="2400" dirty="0"/>
              <a:t> оказания помощи подопечному при передвижении (для чего необходимо перемещать подопечного? Как скоро его необходимо произвести?)</a:t>
            </a:r>
          </a:p>
          <a:p>
            <a:pPr marL="0" indent="0" algn="just">
              <a:buNone/>
            </a:pPr>
            <a:r>
              <a:rPr lang="ru-RU" sz="2400" dirty="0"/>
              <a:t>2. Определить </a:t>
            </a:r>
            <a:r>
              <a:rPr lang="ru-RU" sz="2400" dirty="0">
                <a:solidFill>
                  <a:srgbClr val="7030A0"/>
                </a:solidFill>
              </a:rPr>
              <a:t>состояние подопечного </a:t>
            </a:r>
            <a:r>
              <a:rPr lang="ru-RU" sz="2400" dirty="0"/>
              <a:t>с целью определения наиболее безопасной и адекватной подготовки подопечного к осуществлению конкретной процедуры: </a:t>
            </a:r>
          </a:p>
          <a:p>
            <a:pPr marL="0" indent="0" algn="just">
              <a:buNone/>
            </a:pPr>
            <a:r>
              <a:rPr lang="ru-RU" sz="2400" dirty="0"/>
              <a:t>3. Определить </a:t>
            </a:r>
            <a:r>
              <a:rPr lang="ru-RU" sz="2400" dirty="0">
                <a:solidFill>
                  <a:srgbClr val="7030A0"/>
                </a:solidFill>
              </a:rPr>
              <a:t>состояние окружающей среды</a:t>
            </a:r>
            <a:r>
              <a:rPr lang="ru-RU" sz="2400" dirty="0"/>
              <a:t>: </a:t>
            </a:r>
          </a:p>
          <a:p>
            <a:pPr marL="0" indent="0" algn="just">
              <a:buNone/>
            </a:pPr>
            <a:r>
              <a:rPr lang="ru-RU" sz="2400" dirty="0"/>
              <a:t>4. Оцените </a:t>
            </a:r>
            <a:r>
              <a:rPr lang="ru-RU" sz="2400" dirty="0">
                <a:solidFill>
                  <a:srgbClr val="7030A0"/>
                </a:solidFill>
              </a:rPr>
              <a:t>собственные силы</a:t>
            </a:r>
            <a:r>
              <a:rPr lang="ru-RU" sz="2400" dirty="0"/>
              <a:t>: </a:t>
            </a:r>
          </a:p>
          <a:p>
            <a:pPr marL="0" indent="0" algn="just">
              <a:buNone/>
            </a:pPr>
            <a:r>
              <a:rPr lang="ru-RU" sz="2400" dirty="0"/>
              <a:t>Нужна ли дополнительная помощь?</a:t>
            </a:r>
          </a:p>
          <a:p>
            <a:endParaRPr lang="ru-RU" dirty="0"/>
          </a:p>
        </p:txBody>
      </p:sp>
      <p:pic>
        <p:nvPicPr>
          <p:cNvPr id="4" name="Рисунок 3">
            <a:extLst>
              <a:ext uri="{FF2B5EF4-FFF2-40B4-BE49-F238E27FC236}">
                <a16:creationId xmlns:a16="http://schemas.microsoft.com/office/drawing/2014/main" xmlns="" id="{9C4E1457-D39A-B6AB-4463-20329DCF2444}"/>
              </a:ext>
            </a:extLst>
          </p:cNvPr>
          <p:cNvPicPr>
            <a:picLocks noChangeAspect="1"/>
          </p:cNvPicPr>
          <p:nvPr/>
        </p:nvPicPr>
        <p:blipFill rotWithShape="1">
          <a:blip r:embed="rId2"/>
          <a:srcRect r="1550" b="11182"/>
          <a:stretch/>
        </p:blipFill>
        <p:spPr>
          <a:xfrm>
            <a:off x="7107457" y="4510327"/>
            <a:ext cx="5084543" cy="2434437"/>
          </a:xfrm>
          <a:prstGeom prst="rect">
            <a:avLst/>
          </a:prstGeom>
          <a:effectLst>
            <a:softEdge rad="127000"/>
          </a:effectLst>
        </p:spPr>
      </p:pic>
    </p:spTree>
    <p:extLst>
      <p:ext uri="{BB962C8B-B14F-4D97-AF65-F5344CB8AC3E}">
        <p14:creationId xmlns:p14="http://schemas.microsoft.com/office/powerpoint/2010/main" xmlns="" val="31188420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3FED44BC-693C-4851-9704-6E08C0F0BF65}"/>
              </a:ext>
            </a:extLst>
          </p:cNvPr>
          <p:cNvSpPr>
            <a:spLocks noGrp="1"/>
          </p:cNvSpPr>
          <p:nvPr>
            <p:ph type="title"/>
          </p:nvPr>
        </p:nvSpPr>
        <p:spPr>
          <a:xfrm>
            <a:off x="2581908" y="406242"/>
            <a:ext cx="9492579" cy="1280890"/>
          </a:xfrm>
        </p:spPr>
        <p:txBody>
          <a:bodyPr>
            <a:normAutofit fontScale="90000"/>
          </a:bodyPr>
          <a:lstStyle/>
          <a:p>
            <a:pPr algn="ctr"/>
            <a:r>
              <a:rPr lang="ru-RU" b="1" dirty="0">
                <a:solidFill>
                  <a:srgbClr val="0070C0"/>
                </a:solidFill>
              </a:rPr>
              <a:t>Условия, необходимые для безопасного перемещения</a:t>
            </a:r>
            <a:r>
              <a:rPr lang="ru-RU" dirty="0"/>
              <a:t/>
            </a:r>
            <a:br>
              <a:rPr lang="ru-RU" dirty="0"/>
            </a:br>
            <a:endParaRPr lang="ru-RU" dirty="0"/>
          </a:p>
        </p:txBody>
      </p:sp>
      <p:sp>
        <p:nvSpPr>
          <p:cNvPr id="3" name="Объект 2">
            <a:extLst>
              <a:ext uri="{FF2B5EF4-FFF2-40B4-BE49-F238E27FC236}">
                <a16:creationId xmlns:a16="http://schemas.microsoft.com/office/drawing/2014/main" xmlns="" id="{0A756C65-238D-441E-A1B1-DC7B0DBF9101}"/>
              </a:ext>
            </a:extLst>
          </p:cNvPr>
          <p:cNvSpPr>
            <a:spLocks noGrp="1"/>
          </p:cNvSpPr>
          <p:nvPr>
            <p:ph idx="1"/>
          </p:nvPr>
        </p:nvSpPr>
        <p:spPr>
          <a:xfrm>
            <a:off x="1883883" y="1487277"/>
            <a:ext cx="10190603" cy="5370723"/>
          </a:xfrm>
        </p:spPr>
        <p:txBody>
          <a:bodyPr>
            <a:normAutofit fontScale="92500"/>
          </a:bodyPr>
          <a:lstStyle/>
          <a:p>
            <a:pPr marL="0" indent="0" algn="just">
              <a:buNone/>
            </a:pPr>
            <a:r>
              <a:rPr lang="ru-RU" sz="2200" dirty="0"/>
              <a:t>1. Вокруг кровати, кресла, на котором находится или на которое перемещается подопечный, должно быть достаточно свободного места.</a:t>
            </a:r>
          </a:p>
          <a:p>
            <a:pPr marL="0" indent="0" algn="just">
              <a:buNone/>
            </a:pPr>
            <a:r>
              <a:rPr lang="ru-RU" sz="2200" dirty="0"/>
              <a:t>2. Тормоза на оборудовании, должны быть исправны и включены.</a:t>
            </a:r>
          </a:p>
          <a:p>
            <a:pPr marL="0" indent="0" algn="just">
              <a:buNone/>
            </a:pPr>
            <a:r>
              <a:rPr lang="ru-RU" sz="2200" dirty="0"/>
              <a:t>3. Если кровать оснащена механизмом регулировки высоты, то при перемещении подопечного в положении лежа в кровати или с кровати на каталку, она должна быть установлена на удобную для помощников высоту, чтобы избежать значительного наклона вперед. Если планируется перемещение с кровати в кресло или обратно, высота кровати и кресла должна быть одинакова.</a:t>
            </a:r>
          </a:p>
          <a:p>
            <a:pPr marL="0" indent="0" algn="just">
              <a:buNone/>
            </a:pPr>
            <a:r>
              <a:rPr lang="ru-RU" sz="2200" dirty="0"/>
              <a:t>4. Загородки и бортики кровати, должны быть опущены. Кресло должно стоять под углом 90° к кровати. Подлокотник кресла, если он съемный, должен быть убран/опущен со стороны перемещения.</a:t>
            </a:r>
          </a:p>
          <a:p>
            <a:pPr marL="0" indent="0" algn="just">
              <a:buNone/>
            </a:pPr>
            <a:r>
              <a:rPr lang="ru-RU" sz="2200" dirty="0"/>
              <a:t>5. Помощник должен быть одет в удобную одежду, не стесняющую движений; носить обувь на устойчивом каблуке высотой не более 3-4 см, желательно с закрытым задником.</a:t>
            </a:r>
          </a:p>
          <a:p>
            <a:endParaRPr lang="ru-RU" dirty="0"/>
          </a:p>
        </p:txBody>
      </p:sp>
    </p:spTree>
    <p:extLst>
      <p:ext uri="{BB962C8B-B14F-4D97-AF65-F5344CB8AC3E}">
        <p14:creationId xmlns:p14="http://schemas.microsoft.com/office/powerpoint/2010/main" xmlns="" val="4987555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D17E7A32-C95B-4CFC-B6A2-5BEE62DA90C4}"/>
              </a:ext>
            </a:extLst>
          </p:cNvPr>
          <p:cNvSpPr>
            <a:spLocks noGrp="1"/>
          </p:cNvSpPr>
          <p:nvPr>
            <p:ph type="title"/>
          </p:nvPr>
        </p:nvSpPr>
        <p:spPr>
          <a:xfrm>
            <a:off x="2928621" y="502925"/>
            <a:ext cx="8911687" cy="1280890"/>
          </a:xfrm>
        </p:spPr>
        <p:txBody>
          <a:bodyPr>
            <a:normAutofit fontScale="90000"/>
          </a:bodyPr>
          <a:lstStyle/>
          <a:p>
            <a:pPr algn="ctr"/>
            <a:r>
              <a:rPr lang="ru-RU" sz="3200" b="1" dirty="0">
                <a:solidFill>
                  <a:srgbClr val="0070C0"/>
                </a:solidFill>
              </a:rPr>
              <a:t>Условия, </a:t>
            </a:r>
            <a:br>
              <a:rPr lang="ru-RU" sz="3200" b="1" dirty="0">
                <a:solidFill>
                  <a:srgbClr val="0070C0"/>
                </a:solidFill>
              </a:rPr>
            </a:br>
            <a:r>
              <a:rPr lang="ru-RU" sz="3200" b="1" dirty="0">
                <a:solidFill>
                  <a:srgbClr val="0070C0"/>
                </a:solidFill>
              </a:rPr>
              <a:t>необходимые для безопасного перемещения</a:t>
            </a:r>
            <a:endParaRPr lang="ru-RU" sz="3200" dirty="0">
              <a:solidFill>
                <a:srgbClr val="0070C0"/>
              </a:solidFill>
            </a:endParaRPr>
          </a:p>
        </p:txBody>
      </p:sp>
      <p:sp>
        <p:nvSpPr>
          <p:cNvPr id="3" name="Объект 2">
            <a:extLst>
              <a:ext uri="{FF2B5EF4-FFF2-40B4-BE49-F238E27FC236}">
                <a16:creationId xmlns:a16="http://schemas.microsoft.com/office/drawing/2014/main" xmlns="" id="{240D5F1B-8B3E-4BDB-B770-3B8A5E38ABEB}"/>
              </a:ext>
            </a:extLst>
          </p:cNvPr>
          <p:cNvSpPr>
            <a:spLocks noGrp="1"/>
          </p:cNvSpPr>
          <p:nvPr>
            <p:ph idx="1"/>
          </p:nvPr>
        </p:nvSpPr>
        <p:spPr>
          <a:xfrm>
            <a:off x="1839817" y="1687131"/>
            <a:ext cx="10352182" cy="5264511"/>
          </a:xfrm>
        </p:spPr>
        <p:txBody>
          <a:bodyPr>
            <a:normAutofit fontScale="47500" lnSpcReduction="20000"/>
          </a:bodyPr>
          <a:lstStyle/>
          <a:p>
            <a:pPr marL="0" indent="0" algn="just">
              <a:buNone/>
            </a:pPr>
            <a:r>
              <a:rPr lang="ru-RU" sz="4200" dirty="0"/>
              <a:t>6. Перед перемещением необходимо обсудить предполагаемые действия со всеми участниками перемещения, объяснить подопечному смысл перемещения, его участие, согласовать команды.</a:t>
            </a:r>
          </a:p>
          <a:p>
            <a:pPr marL="0" indent="0" algn="just">
              <a:buNone/>
            </a:pPr>
            <a:r>
              <a:rPr lang="ru-RU" sz="4200" dirty="0"/>
              <a:t>7. Если нет противопоказаний, следует использовать возможности подопечного.</a:t>
            </a:r>
          </a:p>
          <a:p>
            <a:pPr marL="0" indent="0" algn="just">
              <a:buNone/>
            </a:pPr>
            <a:r>
              <a:rPr lang="ru-RU" sz="4200" dirty="0"/>
              <a:t>8. Перед перемещением помощнику следует поставить ноги так, чтобы создать широкую площадь опоры в направлении движения.</a:t>
            </a:r>
          </a:p>
          <a:p>
            <a:pPr marL="0" indent="0" algn="just">
              <a:buNone/>
            </a:pPr>
            <a:r>
              <a:rPr lang="ru-RU" sz="4200" dirty="0"/>
              <a:t>9. Во время перемещения помощник сгибает ноги в коленных и тазобедренных суставах, что позволяет избежать сгибания и скручивания его спины.</a:t>
            </a:r>
          </a:p>
          <a:p>
            <a:pPr marL="0" indent="0" algn="just">
              <a:buNone/>
            </a:pPr>
            <a:r>
              <a:rPr lang="ru-RU" sz="4200" dirty="0"/>
              <a:t>10. Непосредственно во время перемещения необходимо удерживать груз как можно ближе к себе, держать спину прямо, сохраняя естественные изгибы (шейный и поясничный лордозы, грудной кифоз), избегать скручивания позвоночника.</a:t>
            </a:r>
          </a:p>
          <a:p>
            <a:pPr marL="0" indent="0" algn="just">
              <a:buNone/>
            </a:pPr>
            <a:r>
              <a:rPr lang="ru-RU" sz="4200" dirty="0"/>
              <a:t>11. По возможности необходимо избегать подъемов грузов вручную без использования специального оборудования.</a:t>
            </a:r>
          </a:p>
          <a:p>
            <a:endParaRPr lang="ru-RU" dirty="0"/>
          </a:p>
        </p:txBody>
      </p:sp>
    </p:spTree>
    <p:extLst>
      <p:ext uri="{BB962C8B-B14F-4D97-AF65-F5344CB8AC3E}">
        <p14:creationId xmlns:p14="http://schemas.microsoft.com/office/powerpoint/2010/main" xmlns="" val="33108084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E399BBD9-AE87-40CF-97AC-849AE8C26B9F}"/>
              </a:ext>
            </a:extLst>
          </p:cNvPr>
          <p:cNvSpPr>
            <a:spLocks noGrp="1"/>
          </p:cNvSpPr>
          <p:nvPr>
            <p:ph type="title"/>
          </p:nvPr>
        </p:nvSpPr>
        <p:spPr>
          <a:xfrm>
            <a:off x="2170323" y="624110"/>
            <a:ext cx="10021678" cy="1280890"/>
          </a:xfrm>
        </p:spPr>
        <p:txBody>
          <a:bodyPr>
            <a:noAutofit/>
          </a:bodyPr>
          <a:lstStyle/>
          <a:p>
            <a:pPr algn="ctr"/>
            <a:r>
              <a:rPr lang="ru-RU" sz="3100" b="1" dirty="0">
                <a:solidFill>
                  <a:schemeClr val="accent1">
                    <a:lumMod val="75000"/>
                  </a:schemeClr>
                </a:solidFill>
              </a:rPr>
              <a:t>ТРАНСПОРТИРОВКА В ПРЕДЕЛАХ КРОВАТИ ПРИ РАЗЛИЧНЫХ ВИДАХ ОГРАНИЧЕННОЙ МОБИЛЬНОСТИ</a:t>
            </a:r>
            <a:r>
              <a:rPr lang="ru-RU" sz="3100" dirty="0">
                <a:solidFill>
                  <a:schemeClr val="accent1">
                    <a:lumMod val="75000"/>
                  </a:schemeClr>
                </a:solidFill>
              </a:rPr>
              <a:t/>
            </a:r>
            <a:br>
              <a:rPr lang="ru-RU" sz="3100" dirty="0">
                <a:solidFill>
                  <a:schemeClr val="accent1">
                    <a:lumMod val="75000"/>
                  </a:schemeClr>
                </a:solidFill>
              </a:rPr>
            </a:br>
            <a:endParaRPr lang="ru-RU" sz="3100" dirty="0">
              <a:solidFill>
                <a:schemeClr val="accent1">
                  <a:lumMod val="75000"/>
                </a:schemeClr>
              </a:solidFill>
            </a:endParaRPr>
          </a:p>
        </p:txBody>
      </p:sp>
      <p:sp>
        <p:nvSpPr>
          <p:cNvPr id="3" name="Объект 2">
            <a:extLst>
              <a:ext uri="{FF2B5EF4-FFF2-40B4-BE49-F238E27FC236}">
                <a16:creationId xmlns:a16="http://schemas.microsoft.com/office/drawing/2014/main" xmlns="" id="{8F38E99D-4CC7-43CE-8C16-02B069665B4B}"/>
              </a:ext>
            </a:extLst>
          </p:cNvPr>
          <p:cNvSpPr>
            <a:spLocks noGrp="1"/>
          </p:cNvSpPr>
          <p:nvPr>
            <p:ph idx="1"/>
          </p:nvPr>
        </p:nvSpPr>
        <p:spPr>
          <a:xfrm>
            <a:off x="1388013" y="2176144"/>
            <a:ext cx="10803987" cy="4758056"/>
          </a:xfrm>
        </p:spPr>
        <p:txBody>
          <a:bodyPr>
            <a:normAutofit/>
          </a:bodyPr>
          <a:lstStyle/>
          <a:p>
            <a:pPr marL="0" indent="0" algn="just">
              <a:buNone/>
            </a:pPr>
            <a:r>
              <a:rPr lang="ru-RU" sz="2400" dirty="0"/>
              <a:t>– какова масса подопечного; </a:t>
            </a:r>
          </a:p>
          <a:p>
            <a:pPr marL="0" indent="0" algn="just">
              <a:buNone/>
            </a:pPr>
            <a:r>
              <a:rPr lang="ru-RU" sz="2400" dirty="0"/>
              <a:t>– каково состояние подопечного; </a:t>
            </a:r>
          </a:p>
          <a:p>
            <a:pPr marL="0" indent="0" algn="just">
              <a:buNone/>
            </a:pPr>
            <a:r>
              <a:rPr lang="ru-RU" sz="2400" dirty="0"/>
              <a:t>– какова цель перемещения; </a:t>
            </a:r>
          </a:p>
          <a:p>
            <a:pPr marL="0" indent="0" algn="just">
              <a:buNone/>
            </a:pPr>
            <a:r>
              <a:rPr lang="ru-RU" sz="2400" dirty="0"/>
              <a:t>– какие вспомогательные средства имеются в наличии; </a:t>
            </a:r>
          </a:p>
          <a:p>
            <a:pPr marL="0" indent="0" algn="just">
              <a:buNone/>
            </a:pPr>
            <a:r>
              <a:rPr lang="ru-RU" sz="2400" dirty="0"/>
              <a:t>– какой способ передвижения наиболее оптимален, исходя из ответов на вышеперечисленные вопросы; </a:t>
            </a:r>
          </a:p>
          <a:p>
            <a:pPr marL="0" indent="0" algn="just">
              <a:buNone/>
            </a:pPr>
            <a:r>
              <a:rPr lang="ru-RU" sz="2400" dirty="0"/>
              <a:t>– сколько человек могут участвовать в передвижении подопечного; </a:t>
            </a:r>
          </a:p>
          <a:p>
            <a:pPr marL="0" indent="0" algn="just">
              <a:buNone/>
            </a:pPr>
            <a:r>
              <a:rPr lang="ru-RU" sz="2400" dirty="0"/>
              <a:t>– кто выполняет роль лидера (если в передвижении заняты двое и более человек). </a:t>
            </a:r>
          </a:p>
          <a:p>
            <a:endParaRPr lang="ru-RU" dirty="0"/>
          </a:p>
        </p:txBody>
      </p:sp>
    </p:spTree>
    <p:extLst>
      <p:ext uri="{BB962C8B-B14F-4D97-AF65-F5344CB8AC3E}">
        <p14:creationId xmlns:p14="http://schemas.microsoft.com/office/powerpoint/2010/main" xmlns="" val="33428775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572D7E2E-56E7-4F2C-BF11-20B7F2E618C2}"/>
              </a:ext>
            </a:extLst>
          </p:cNvPr>
          <p:cNvSpPr>
            <a:spLocks noGrp="1"/>
          </p:cNvSpPr>
          <p:nvPr>
            <p:ph type="title"/>
          </p:nvPr>
        </p:nvSpPr>
        <p:spPr>
          <a:xfrm>
            <a:off x="2782909" y="592428"/>
            <a:ext cx="9005817" cy="1094704"/>
          </a:xfrm>
        </p:spPr>
        <p:txBody>
          <a:bodyPr>
            <a:normAutofit fontScale="90000"/>
          </a:bodyPr>
          <a:lstStyle/>
          <a:p>
            <a:pPr algn="ctr"/>
            <a:r>
              <a:rPr lang="ru-RU" b="1" dirty="0">
                <a:solidFill>
                  <a:srgbClr val="00B050"/>
                </a:solidFill>
              </a:rPr>
              <a:t>СРЕДСТВА МАЛОЙ РЕАБИЛИТАЦИИ </a:t>
            </a:r>
            <a:r>
              <a:rPr lang="ru-RU" dirty="0">
                <a:solidFill>
                  <a:srgbClr val="00B050"/>
                </a:solidFill>
              </a:rPr>
              <a:t>СОДЕЙСТВИЯ МОБИЛЬНОСТИ ПРИ ПОКИДАНИИ КРОВАТИ</a:t>
            </a:r>
            <a:br>
              <a:rPr lang="ru-RU" dirty="0">
                <a:solidFill>
                  <a:srgbClr val="00B050"/>
                </a:solidFill>
              </a:rPr>
            </a:br>
            <a:endParaRPr lang="ru-RU" dirty="0">
              <a:solidFill>
                <a:srgbClr val="00B050"/>
              </a:solidFill>
            </a:endParaRPr>
          </a:p>
        </p:txBody>
      </p:sp>
      <p:sp>
        <p:nvSpPr>
          <p:cNvPr id="3" name="Объект 2">
            <a:extLst>
              <a:ext uri="{FF2B5EF4-FFF2-40B4-BE49-F238E27FC236}">
                <a16:creationId xmlns:a16="http://schemas.microsoft.com/office/drawing/2014/main" xmlns="" id="{519721BE-B0CD-4567-9BF5-32763A0DF691}"/>
              </a:ext>
            </a:extLst>
          </p:cNvPr>
          <p:cNvSpPr>
            <a:spLocks noGrp="1"/>
          </p:cNvSpPr>
          <p:nvPr>
            <p:ph idx="1"/>
          </p:nvPr>
        </p:nvSpPr>
        <p:spPr>
          <a:xfrm>
            <a:off x="796882" y="3037480"/>
            <a:ext cx="6488935" cy="4398905"/>
          </a:xfrm>
        </p:spPr>
        <p:txBody>
          <a:bodyPr>
            <a:normAutofit/>
          </a:bodyPr>
          <a:lstStyle/>
          <a:p>
            <a:pPr algn="ctr">
              <a:buNone/>
            </a:pPr>
            <a:r>
              <a:rPr lang="ru-RU" sz="2800" b="1" dirty="0"/>
              <a:t>   Подъемник</a:t>
            </a:r>
          </a:p>
          <a:p>
            <a:pPr algn="ctr">
              <a:buNone/>
            </a:pPr>
            <a:r>
              <a:rPr lang="ru-RU" sz="2800" dirty="0"/>
              <a:t>  Поднимает подопечного от пола до высоты 90 см</a:t>
            </a:r>
          </a:p>
        </p:txBody>
      </p:sp>
      <p:pic>
        <p:nvPicPr>
          <p:cNvPr id="5" name="Рисунок 4">
            <a:extLst>
              <a:ext uri="{FF2B5EF4-FFF2-40B4-BE49-F238E27FC236}">
                <a16:creationId xmlns:a16="http://schemas.microsoft.com/office/drawing/2014/main" xmlns="" id="{30E8B555-C14B-410F-B90B-0FA7712BE40F}"/>
              </a:ext>
            </a:extLst>
          </p:cNvPr>
          <p:cNvPicPr>
            <a:picLocks noChangeAspect="1"/>
          </p:cNvPicPr>
          <p:nvPr/>
        </p:nvPicPr>
        <p:blipFill>
          <a:blip r:embed="rId2"/>
          <a:stretch>
            <a:fillRect/>
          </a:stretch>
        </p:blipFill>
        <p:spPr>
          <a:xfrm>
            <a:off x="7799943" y="2594748"/>
            <a:ext cx="3679634" cy="3814355"/>
          </a:xfrm>
          <a:prstGeom prst="rect">
            <a:avLst/>
          </a:prstGeom>
          <a:effectLst>
            <a:softEdge rad="127000"/>
          </a:effectLst>
        </p:spPr>
      </p:pic>
    </p:spTree>
    <p:extLst>
      <p:ext uri="{BB962C8B-B14F-4D97-AF65-F5344CB8AC3E}">
        <p14:creationId xmlns:p14="http://schemas.microsoft.com/office/powerpoint/2010/main" xmlns="" val="22378398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74C2DBCA-7E31-4787-A519-06535DB17653}"/>
              </a:ext>
            </a:extLst>
          </p:cNvPr>
          <p:cNvSpPr>
            <a:spLocks noGrp="1"/>
          </p:cNvSpPr>
          <p:nvPr>
            <p:ph type="title"/>
          </p:nvPr>
        </p:nvSpPr>
        <p:spPr/>
        <p:txBody>
          <a:bodyPr>
            <a:noAutofit/>
          </a:bodyPr>
          <a:lstStyle/>
          <a:p>
            <a:pPr algn="ctr"/>
            <a:r>
              <a:rPr lang="ru-RU" sz="3100" b="1" dirty="0"/>
              <a:t>СРЕДСТВА МАЛОЙ РЕАБИЛИТАЦИИ </a:t>
            </a:r>
            <a:r>
              <a:rPr lang="ru-RU" sz="3100" dirty="0"/>
              <a:t>СОДЕЙСТВИЯ МОБИЛЬНОСТИ ПРИ ПОКИДАНИИ КРОВАТИ</a:t>
            </a:r>
          </a:p>
        </p:txBody>
      </p:sp>
      <p:sp>
        <p:nvSpPr>
          <p:cNvPr id="3" name="Объект 2">
            <a:extLst>
              <a:ext uri="{FF2B5EF4-FFF2-40B4-BE49-F238E27FC236}">
                <a16:creationId xmlns:a16="http://schemas.microsoft.com/office/drawing/2014/main" xmlns="" id="{36A66690-145A-44ED-8C66-94E92B4E6F17}"/>
              </a:ext>
            </a:extLst>
          </p:cNvPr>
          <p:cNvSpPr>
            <a:spLocks noGrp="1"/>
          </p:cNvSpPr>
          <p:nvPr>
            <p:ph idx="1"/>
          </p:nvPr>
        </p:nvSpPr>
        <p:spPr>
          <a:xfrm>
            <a:off x="635308" y="2400681"/>
            <a:ext cx="7645706" cy="4663310"/>
          </a:xfrm>
        </p:spPr>
        <p:txBody>
          <a:bodyPr>
            <a:noAutofit/>
          </a:bodyPr>
          <a:lstStyle/>
          <a:p>
            <a:pPr algn="ctr">
              <a:buNone/>
            </a:pPr>
            <a:r>
              <a:rPr lang="ru-RU" sz="2800" b="1" dirty="0"/>
              <a:t>Доска для перемещения</a:t>
            </a:r>
          </a:p>
          <a:p>
            <a:pPr algn="ctr">
              <a:buNone/>
            </a:pPr>
            <a:r>
              <a:rPr lang="ru-RU" sz="2800" dirty="0"/>
              <a:t>Использование такой доски</a:t>
            </a:r>
          </a:p>
          <a:p>
            <a:pPr algn="ctr">
              <a:buNone/>
            </a:pPr>
            <a:r>
              <a:rPr lang="ru-RU" sz="2800" dirty="0"/>
              <a:t>- уменьшает нагрузку на помощника, </a:t>
            </a:r>
          </a:p>
          <a:p>
            <a:pPr algn="ctr">
              <a:buNone/>
            </a:pPr>
            <a:r>
              <a:rPr lang="ru-RU" sz="2800" dirty="0"/>
              <a:t>- позволяет подопечному в силу своих возможностей участвовать в перемещении, физически тренируя его и помогая почувствовать себя более самостоятельным</a:t>
            </a:r>
            <a:r>
              <a:rPr lang="ru-RU" sz="2800" b="1" dirty="0"/>
              <a:t> </a:t>
            </a:r>
            <a:endParaRPr lang="ru-RU" sz="2800" dirty="0"/>
          </a:p>
        </p:txBody>
      </p:sp>
      <p:pic>
        <p:nvPicPr>
          <p:cNvPr id="4" name="Рисунок 3">
            <a:extLst>
              <a:ext uri="{FF2B5EF4-FFF2-40B4-BE49-F238E27FC236}">
                <a16:creationId xmlns:a16="http://schemas.microsoft.com/office/drawing/2014/main" xmlns="" id="{5869EDB4-F5B4-4A32-9508-92BB2535E000}"/>
              </a:ext>
            </a:extLst>
          </p:cNvPr>
          <p:cNvPicPr>
            <a:picLocks noChangeAspect="1"/>
          </p:cNvPicPr>
          <p:nvPr/>
        </p:nvPicPr>
        <p:blipFill>
          <a:blip r:embed="rId2"/>
          <a:stretch>
            <a:fillRect/>
          </a:stretch>
        </p:blipFill>
        <p:spPr>
          <a:xfrm>
            <a:off x="8402200" y="2400681"/>
            <a:ext cx="3503362" cy="4200259"/>
          </a:xfrm>
          <a:prstGeom prst="rect">
            <a:avLst/>
          </a:prstGeom>
          <a:effectLst>
            <a:softEdge rad="127000"/>
          </a:effectLst>
        </p:spPr>
      </p:pic>
    </p:spTree>
    <p:extLst>
      <p:ext uri="{BB962C8B-B14F-4D97-AF65-F5344CB8AC3E}">
        <p14:creationId xmlns:p14="http://schemas.microsoft.com/office/powerpoint/2010/main" xmlns="" val="575799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8A2B1333-9436-4953-8806-75F44F2CB1C6}"/>
              </a:ext>
            </a:extLst>
          </p:cNvPr>
          <p:cNvSpPr>
            <a:spLocks noGrp="1"/>
          </p:cNvSpPr>
          <p:nvPr>
            <p:ph type="title"/>
          </p:nvPr>
        </p:nvSpPr>
        <p:spPr>
          <a:xfrm>
            <a:off x="2552285" y="471710"/>
            <a:ext cx="8911687" cy="838930"/>
          </a:xfrm>
        </p:spPr>
        <p:txBody>
          <a:bodyPr/>
          <a:lstStyle/>
          <a:p>
            <a:pPr algn="ctr"/>
            <a:r>
              <a:rPr lang="ru-RU" b="1" dirty="0">
                <a:solidFill>
                  <a:srgbClr val="7030A0"/>
                </a:solidFill>
              </a:rPr>
              <a:t>УРОВЕНЬ НУЖДАЕМОСТИ</a:t>
            </a:r>
          </a:p>
        </p:txBody>
      </p:sp>
      <p:sp>
        <p:nvSpPr>
          <p:cNvPr id="3" name="Объект 2">
            <a:extLst>
              <a:ext uri="{FF2B5EF4-FFF2-40B4-BE49-F238E27FC236}">
                <a16:creationId xmlns:a16="http://schemas.microsoft.com/office/drawing/2014/main" xmlns="" id="{155A0643-0E52-4A40-B2E2-F6AC0E254269}"/>
              </a:ext>
            </a:extLst>
          </p:cNvPr>
          <p:cNvSpPr>
            <a:spLocks noGrp="1"/>
          </p:cNvSpPr>
          <p:nvPr>
            <p:ph idx="1"/>
          </p:nvPr>
        </p:nvSpPr>
        <p:spPr>
          <a:xfrm>
            <a:off x="1727199" y="1403793"/>
            <a:ext cx="10247361" cy="4860812"/>
          </a:xfrm>
        </p:spPr>
        <p:txBody>
          <a:bodyPr>
            <a:normAutofit/>
          </a:bodyPr>
          <a:lstStyle/>
          <a:p>
            <a:pPr lvl="0" algn="just">
              <a:buClr>
                <a:srgbClr val="7030A0"/>
              </a:buClr>
            </a:pPr>
            <a:r>
              <a:rPr lang="ru-RU" sz="2800" b="1" dirty="0">
                <a:solidFill>
                  <a:srgbClr val="7030A0"/>
                </a:solidFill>
              </a:rPr>
              <a:t>первый уровень </a:t>
            </a:r>
            <a:r>
              <a:rPr lang="ru-RU" sz="2800" dirty="0"/>
              <a:t>нуждаемости в постороннем уходе – от одного до нескольких часов несколько раз в неделю;</a:t>
            </a:r>
          </a:p>
          <a:p>
            <a:pPr lvl="0" algn="just">
              <a:buClr>
                <a:srgbClr val="7030A0"/>
              </a:buClr>
            </a:pPr>
            <a:r>
              <a:rPr lang="ru-RU" sz="2800" b="1" dirty="0">
                <a:solidFill>
                  <a:srgbClr val="7030A0"/>
                </a:solidFill>
              </a:rPr>
              <a:t>второй уровень </a:t>
            </a:r>
            <a:r>
              <a:rPr lang="ru-RU" sz="2800" dirty="0"/>
              <a:t>нуждаемости в постороннем уходе – от одного до нескольких часов ежедневно;</a:t>
            </a:r>
          </a:p>
          <a:p>
            <a:pPr lvl="0" algn="just">
              <a:buClr>
                <a:srgbClr val="7030A0"/>
              </a:buClr>
            </a:pPr>
            <a:r>
              <a:rPr lang="ru-RU" sz="2800" b="1" dirty="0">
                <a:solidFill>
                  <a:srgbClr val="7030A0"/>
                </a:solidFill>
              </a:rPr>
              <a:t>третий уровень </a:t>
            </a:r>
            <a:r>
              <a:rPr lang="ru-RU" sz="2800" dirty="0"/>
              <a:t>нуждаемости в постороннем уходе – от нескольких часов до 24 часов ежедневно, включая ночные часы.</a:t>
            </a:r>
          </a:p>
          <a:p>
            <a:endParaRPr lang="ru-RU" dirty="0"/>
          </a:p>
        </p:txBody>
      </p:sp>
      <p:pic>
        <p:nvPicPr>
          <p:cNvPr id="4" name="Рисунок 3">
            <a:extLst>
              <a:ext uri="{FF2B5EF4-FFF2-40B4-BE49-F238E27FC236}">
                <a16:creationId xmlns:a16="http://schemas.microsoft.com/office/drawing/2014/main" xmlns="" id="{0B7E3467-E489-2DF7-EF20-B2BDE6A35926}"/>
              </a:ext>
            </a:extLst>
          </p:cNvPr>
          <p:cNvPicPr>
            <a:picLocks noChangeAspect="1"/>
          </p:cNvPicPr>
          <p:nvPr/>
        </p:nvPicPr>
        <p:blipFill>
          <a:blip r:embed="rId2"/>
          <a:stretch>
            <a:fillRect/>
          </a:stretch>
        </p:blipFill>
        <p:spPr>
          <a:xfrm>
            <a:off x="6850879" y="4623562"/>
            <a:ext cx="5292090" cy="2234438"/>
          </a:xfrm>
          <a:prstGeom prst="rect">
            <a:avLst/>
          </a:prstGeom>
          <a:effectLst>
            <a:softEdge rad="127000"/>
          </a:effectLst>
        </p:spPr>
      </p:pic>
    </p:spTree>
    <p:extLst>
      <p:ext uri="{BB962C8B-B14F-4D97-AF65-F5344CB8AC3E}">
        <p14:creationId xmlns:p14="http://schemas.microsoft.com/office/powerpoint/2010/main" xmlns="" val="6551667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A06529CB-2FE9-43FD-93D1-037FE87125AE}"/>
              </a:ext>
            </a:extLst>
          </p:cNvPr>
          <p:cNvSpPr>
            <a:spLocks noGrp="1"/>
          </p:cNvSpPr>
          <p:nvPr>
            <p:ph type="title"/>
          </p:nvPr>
        </p:nvSpPr>
        <p:spPr>
          <a:xfrm>
            <a:off x="3074665" y="624110"/>
            <a:ext cx="8911687" cy="1280890"/>
          </a:xfrm>
        </p:spPr>
        <p:txBody>
          <a:bodyPr>
            <a:normAutofit fontScale="90000"/>
          </a:bodyPr>
          <a:lstStyle/>
          <a:p>
            <a:pPr algn="ctr"/>
            <a:r>
              <a:rPr lang="ru-RU" b="1" dirty="0">
                <a:solidFill>
                  <a:schemeClr val="accent3"/>
                </a:solidFill>
              </a:rPr>
              <a:t>ПЕРЕСАЖИВАНИЕ С ПОМОЩЬЮ ДОСКИ </a:t>
            </a:r>
            <a:r>
              <a:rPr lang="ru-RU" dirty="0"/>
              <a:t/>
            </a:r>
            <a:br>
              <a:rPr lang="ru-RU" dirty="0"/>
            </a:br>
            <a:endParaRPr lang="ru-RU" dirty="0"/>
          </a:p>
        </p:txBody>
      </p:sp>
      <p:sp>
        <p:nvSpPr>
          <p:cNvPr id="3" name="Объект 2">
            <a:extLst>
              <a:ext uri="{FF2B5EF4-FFF2-40B4-BE49-F238E27FC236}">
                <a16:creationId xmlns:a16="http://schemas.microsoft.com/office/drawing/2014/main" xmlns="" id="{A34EB58F-F451-4F3C-9CD3-973122F31189}"/>
              </a:ext>
            </a:extLst>
          </p:cNvPr>
          <p:cNvSpPr>
            <a:spLocks noGrp="1"/>
          </p:cNvSpPr>
          <p:nvPr>
            <p:ph idx="1"/>
          </p:nvPr>
        </p:nvSpPr>
        <p:spPr>
          <a:xfrm>
            <a:off x="2346592" y="1533378"/>
            <a:ext cx="9639760" cy="5324622"/>
          </a:xfrm>
        </p:spPr>
        <p:txBody>
          <a:bodyPr>
            <a:normAutofit/>
          </a:bodyPr>
          <a:lstStyle/>
          <a:p>
            <a:pPr marL="0" indent="0" algn="just">
              <a:buNone/>
            </a:pPr>
            <a:r>
              <a:rPr lang="ru-RU" sz="2100" dirty="0"/>
              <a:t>      Кресло или стул необходимо придвинуть вплотную к кровати и поставить их на тормоза. С кресла снимают подлокотник со стороны кровати и ступеньки. Подопечный должен сидеть в кровати, не спуская с нее ног, чтобы кресло было сбоку от него. Подопечного просят перенести вес собственного тела на дальнюю по отношению к креслу ягодицу. Один конец доски подкладывают ему под ближайшую к коляске ягодицу. Затем встают перед подопечным и обхватывают его немного ниже талии. Подопечный обхватывает ухаживающего за ним человека за плечи или талию (не за шею!). Лицо, осуществляющее уход, подталкивая подопечного, передвигает его по доске к креслу, но не поднимает вес подопечного. Подопечный должен просто скользить по доске до того момента, пока не окажется в кресле. После этого из-под подопечного вытаскивают доску, а его ноги ставят на подставки коляски.</a:t>
            </a:r>
          </a:p>
          <a:p>
            <a:endParaRPr lang="ru-RU" dirty="0"/>
          </a:p>
        </p:txBody>
      </p:sp>
    </p:spTree>
    <p:extLst>
      <p:ext uri="{BB962C8B-B14F-4D97-AF65-F5344CB8AC3E}">
        <p14:creationId xmlns:p14="http://schemas.microsoft.com/office/powerpoint/2010/main" xmlns="" val="41115247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xmlns="" id="{70FB8438-546D-4FC9-ADEC-BDBB47C0A92E}"/>
              </a:ext>
            </a:extLst>
          </p:cNvPr>
          <p:cNvPicPr>
            <a:picLocks noChangeAspect="1"/>
          </p:cNvPicPr>
          <p:nvPr/>
        </p:nvPicPr>
        <p:blipFill>
          <a:blip r:embed="rId2"/>
          <a:stretch>
            <a:fillRect/>
          </a:stretch>
        </p:blipFill>
        <p:spPr>
          <a:xfrm>
            <a:off x="8033037" y="4285561"/>
            <a:ext cx="4158963" cy="2572439"/>
          </a:xfrm>
          <a:prstGeom prst="rect">
            <a:avLst/>
          </a:prstGeom>
          <a:effectLst>
            <a:softEdge rad="127000"/>
          </a:effectLst>
        </p:spPr>
      </p:pic>
      <p:sp>
        <p:nvSpPr>
          <p:cNvPr id="2" name="Заголовок 1">
            <a:extLst>
              <a:ext uri="{FF2B5EF4-FFF2-40B4-BE49-F238E27FC236}">
                <a16:creationId xmlns:a16="http://schemas.microsoft.com/office/drawing/2014/main" xmlns="" id="{B684FA0B-C9DA-43ED-88B9-B3ABB871C5E1}"/>
              </a:ext>
            </a:extLst>
          </p:cNvPr>
          <p:cNvSpPr>
            <a:spLocks noGrp="1"/>
          </p:cNvSpPr>
          <p:nvPr>
            <p:ph type="title"/>
          </p:nvPr>
        </p:nvSpPr>
        <p:spPr>
          <a:xfrm>
            <a:off x="2782909" y="592428"/>
            <a:ext cx="8846713" cy="828409"/>
          </a:xfrm>
        </p:spPr>
        <p:txBody>
          <a:bodyPr/>
          <a:lstStyle/>
          <a:p>
            <a:pPr algn="ctr"/>
            <a:r>
              <a:rPr lang="ru-RU" b="1" dirty="0">
                <a:solidFill>
                  <a:schemeClr val="accent3"/>
                </a:solidFill>
              </a:rPr>
              <a:t>Пересаживание с помощью доски </a:t>
            </a:r>
          </a:p>
        </p:txBody>
      </p:sp>
      <p:sp>
        <p:nvSpPr>
          <p:cNvPr id="3" name="Объект 2">
            <a:extLst>
              <a:ext uri="{FF2B5EF4-FFF2-40B4-BE49-F238E27FC236}">
                <a16:creationId xmlns:a16="http://schemas.microsoft.com/office/drawing/2014/main" xmlns="" id="{60FF5C94-057A-419F-98E5-99EC7C033DB5}"/>
              </a:ext>
            </a:extLst>
          </p:cNvPr>
          <p:cNvSpPr>
            <a:spLocks noGrp="1"/>
          </p:cNvSpPr>
          <p:nvPr>
            <p:ph idx="1"/>
          </p:nvPr>
        </p:nvSpPr>
        <p:spPr>
          <a:xfrm>
            <a:off x="1498294" y="1531515"/>
            <a:ext cx="10598226" cy="4946403"/>
          </a:xfrm>
        </p:spPr>
        <p:txBody>
          <a:bodyPr>
            <a:normAutofit/>
          </a:bodyPr>
          <a:lstStyle/>
          <a:p>
            <a:pPr marL="0" indent="0">
              <a:buNone/>
            </a:pPr>
            <a:r>
              <a:rPr lang="ru-RU" sz="2000" dirty="0"/>
              <a:t>      Частично мобильные подопечные могут использовать доску для пересаживания </a:t>
            </a:r>
            <a:r>
              <a:rPr lang="ru-RU" sz="2000" b="1" dirty="0">
                <a:solidFill>
                  <a:schemeClr val="accent3"/>
                </a:solidFill>
              </a:rPr>
              <a:t>самостоятельно</a:t>
            </a:r>
            <a:r>
              <a:rPr lang="ru-RU" sz="2000" dirty="0">
                <a:solidFill>
                  <a:schemeClr val="accent3"/>
                </a:solidFill>
              </a:rPr>
              <a:t>. </a:t>
            </a:r>
          </a:p>
          <a:p>
            <a:pPr marL="0" indent="0">
              <a:buNone/>
            </a:pPr>
            <a:r>
              <a:rPr lang="ru-RU" sz="2000" b="1" dirty="0">
                <a:solidFill>
                  <a:schemeClr val="accent3"/>
                </a:solidFill>
              </a:rPr>
              <a:t>Обязательные условия </a:t>
            </a:r>
            <a:r>
              <a:rPr lang="ru-RU" sz="2000" dirty="0"/>
              <a:t>– информированность подопечного относительно последовательности действий при пересадке из кровати на стул с помощью пересадочной доски, проведение тренировок под наблюдением лица, осуществляющего уход. Только после окончательного усвоения подопечным алгоритма действий возможно самостоятельное использование пересадочной доски. Для этого подопечный одной рукой должен опереться на кровать, а другой – на свободный край доски. Ноги должны находиться в постоянном контакте с полом.                                                                                                         После каждого движения (скольжения) по доске                                         необходимо найти баланс, переставить обе ноги,                                               затем снова совершать маневр транспортировки. </a:t>
            </a:r>
          </a:p>
          <a:p>
            <a:endParaRPr lang="ru-RU" dirty="0"/>
          </a:p>
        </p:txBody>
      </p:sp>
    </p:spTree>
    <p:extLst>
      <p:ext uri="{BB962C8B-B14F-4D97-AF65-F5344CB8AC3E}">
        <p14:creationId xmlns:p14="http://schemas.microsoft.com/office/powerpoint/2010/main" xmlns="" val="41767898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E32288B5-7310-415F-AE87-EB2114A09CC2}"/>
              </a:ext>
            </a:extLst>
          </p:cNvPr>
          <p:cNvSpPr>
            <a:spLocks noGrp="1"/>
          </p:cNvSpPr>
          <p:nvPr>
            <p:ph type="title"/>
          </p:nvPr>
        </p:nvSpPr>
        <p:spPr/>
        <p:txBody>
          <a:bodyPr>
            <a:normAutofit fontScale="90000"/>
          </a:bodyPr>
          <a:lstStyle/>
          <a:p>
            <a:pPr algn="ctr"/>
            <a:r>
              <a:rPr lang="ru-RU" b="1" dirty="0">
                <a:solidFill>
                  <a:schemeClr val="accent3"/>
                </a:solidFill>
              </a:rPr>
              <a:t>Самостоятельное использование доски пациентом </a:t>
            </a:r>
            <a:r>
              <a:rPr lang="ru-RU" dirty="0"/>
              <a:t/>
            </a:r>
            <a:br>
              <a:rPr lang="ru-RU" dirty="0"/>
            </a:br>
            <a:endParaRPr lang="ru-RU" dirty="0"/>
          </a:p>
        </p:txBody>
      </p:sp>
      <p:sp>
        <p:nvSpPr>
          <p:cNvPr id="3" name="Объект 2">
            <a:extLst>
              <a:ext uri="{FF2B5EF4-FFF2-40B4-BE49-F238E27FC236}">
                <a16:creationId xmlns:a16="http://schemas.microsoft.com/office/drawing/2014/main" xmlns="" id="{E2B0FD2F-4408-4255-9DCE-F98F51242D73}"/>
              </a:ext>
            </a:extLst>
          </p:cNvPr>
          <p:cNvSpPr>
            <a:spLocks noGrp="1"/>
          </p:cNvSpPr>
          <p:nvPr>
            <p:ph idx="1"/>
          </p:nvPr>
        </p:nvSpPr>
        <p:spPr>
          <a:xfrm>
            <a:off x="1614729" y="1905000"/>
            <a:ext cx="6738423" cy="4378228"/>
          </a:xfrm>
        </p:spPr>
        <p:txBody>
          <a:bodyPr>
            <a:normAutofit/>
          </a:bodyPr>
          <a:lstStyle/>
          <a:p>
            <a:pPr marL="0" indent="0" algn="just">
              <a:buNone/>
            </a:pPr>
            <a:r>
              <a:rPr lang="ru-RU" sz="2100" dirty="0"/>
              <a:t>      При использовании пересадочной доски для передвижения ослабленных подопечных или подопечных со значительной степенью беспомощности возможно ее применение в комплекте с пересадочным (транспортировочным) поясом. Это создает оптимальные условия безопасности при пересаживании. </a:t>
            </a:r>
          </a:p>
          <a:p>
            <a:endParaRPr lang="ru-RU" dirty="0"/>
          </a:p>
        </p:txBody>
      </p:sp>
      <p:pic>
        <p:nvPicPr>
          <p:cNvPr id="4" name="Рисунок 3">
            <a:extLst>
              <a:ext uri="{FF2B5EF4-FFF2-40B4-BE49-F238E27FC236}">
                <a16:creationId xmlns:a16="http://schemas.microsoft.com/office/drawing/2014/main" xmlns="" id="{D681919E-916D-4F2F-BA6E-803AE923FF75}"/>
              </a:ext>
            </a:extLst>
          </p:cNvPr>
          <p:cNvPicPr>
            <a:picLocks noChangeAspect="1"/>
          </p:cNvPicPr>
          <p:nvPr/>
        </p:nvPicPr>
        <p:blipFill>
          <a:blip r:embed="rId2"/>
          <a:stretch>
            <a:fillRect/>
          </a:stretch>
        </p:blipFill>
        <p:spPr>
          <a:xfrm>
            <a:off x="8353152" y="2376469"/>
            <a:ext cx="3639627" cy="3974937"/>
          </a:xfrm>
          <a:prstGeom prst="rect">
            <a:avLst/>
          </a:prstGeom>
          <a:effectLst>
            <a:softEdge rad="127000"/>
          </a:effectLst>
        </p:spPr>
      </p:pic>
    </p:spTree>
    <p:extLst>
      <p:ext uri="{BB962C8B-B14F-4D97-AF65-F5344CB8AC3E}">
        <p14:creationId xmlns:p14="http://schemas.microsoft.com/office/powerpoint/2010/main" xmlns="" val="41501636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F8C856A8-54AB-4460-8F47-8314AF78F327}"/>
              </a:ext>
            </a:extLst>
          </p:cNvPr>
          <p:cNvSpPr>
            <a:spLocks noGrp="1"/>
          </p:cNvSpPr>
          <p:nvPr>
            <p:ph type="title"/>
          </p:nvPr>
        </p:nvSpPr>
        <p:spPr/>
        <p:txBody>
          <a:bodyPr>
            <a:normAutofit/>
          </a:bodyPr>
          <a:lstStyle/>
          <a:p>
            <a:pPr algn="ctr"/>
            <a:r>
              <a:rPr lang="ru-RU" b="1" dirty="0">
                <a:solidFill>
                  <a:srgbClr val="025E5A"/>
                </a:solidFill>
              </a:rPr>
              <a:t>СРЕДСТВА МАЛОЙ РЕАБИЛИТАЦИИ</a:t>
            </a:r>
            <a:endParaRPr lang="ru-RU" dirty="0">
              <a:solidFill>
                <a:srgbClr val="025E5A"/>
              </a:solidFill>
            </a:endParaRPr>
          </a:p>
        </p:txBody>
      </p:sp>
      <p:sp>
        <p:nvSpPr>
          <p:cNvPr id="3" name="Объект 2">
            <a:extLst>
              <a:ext uri="{FF2B5EF4-FFF2-40B4-BE49-F238E27FC236}">
                <a16:creationId xmlns:a16="http://schemas.microsoft.com/office/drawing/2014/main" xmlns="" id="{5500F250-48A9-4F71-BC6F-1DAFC07970F1}"/>
              </a:ext>
            </a:extLst>
          </p:cNvPr>
          <p:cNvSpPr>
            <a:spLocks noGrp="1"/>
          </p:cNvSpPr>
          <p:nvPr>
            <p:ph idx="1"/>
          </p:nvPr>
        </p:nvSpPr>
        <p:spPr>
          <a:xfrm>
            <a:off x="760164" y="1994053"/>
            <a:ext cx="6015210" cy="3844887"/>
          </a:xfrm>
        </p:spPr>
        <p:txBody>
          <a:bodyPr>
            <a:normAutofit/>
          </a:bodyPr>
          <a:lstStyle/>
          <a:p>
            <a:pPr algn="ctr">
              <a:buNone/>
            </a:pPr>
            <a:r>
              <a:rPr lang="ru-RU" sz="3200" b="1" dirty="0">
                <a:solidFill>
                  <a:srgbClr val="025E5A"/>
                </a:solidFill>
              </a:rPr>
              <a:t>Рукав для перемещения</a:t>
            </a:r>
          </a:p>
          <a:p>
            <a:pPr algn="ctr">
              <a:buNone/>
            </a:pPr>
            <a:r>
              <a:rPr lang="ru-RU" sz="3200" dirty="0"/>
              <a:t>Предназначен для облегчения перемещения в положении лежа.</a:t>
            </a:r>
            <a:r>
              <a:rPr lang="ru-RU" sz="3200" b="1" dirty="0"/>
              <a:t> </a:t>
            </a:r>
            <a:endParaRPr lang="ru-RU" sz="3200" dirty="0"/>
          </a:p>
        </p:txBody>
      </p:sp>
      <p:pic>
        <p:nvPicPr>
          <p:cNvPr id="4" name="Рисунок 3">
            <a:extLst>
              <a:ext uri="{FF2B5EF4-FFF2-40B4-BE49-F238E27FC236}">
                <a16:creationId xmlns:a16="http://schemas.microsoft.com/office/drawing/2014/main" xmlns="" id="{8F83C61C-87AE-4BDC-989C-8F0A78A7BB25}"/>
              </a:ext>
            </a:extLst>
          </p:cNvPr>
          <p:cNvPicPr>
            <a:picLocks noChangeAspect="1"/>
          </p:cNvPicPr>
          <p:nvPr/>
        </p:nvPicPr>
        <p:blipFill>
          <a:blip r:embed="rId2"/>
          <a:stretch>
            <a:fillRect/>
          </a:stretch>
        </p:blipFill>
        <p:spPr>
          <a:xfrm>
            <a:off x="6775374" y="1448463"/>
            <a:ext cx="4785048" cy="5409537"/>
          </a:xfrm>
          <a:prstGeom prst="rect">
            <a:avLst/>
          </a:prstGeom>
        </p:spPr>
      </p:pic>
    </p:spTree>
    <p:extLst>
      <p:ext uri="{BB962C8B-B14F-4D97-AF65-F5344CB8AC3E}">
        <p14:creationId xmlns:p14="http://schemas.microsoft.com/office/powerpoint/2010/main" xmlns="" val="4615020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86828535-EF00-46A5-B0EF-091B008C4D1A}"/>
              </a:ext>
            </a:extLst>
          </p:cNvPr>
          <p:cNvSpPr>
            <a:spLocks noGrp="1"/>
          </p:cNvSpPr>
          <p:nvPr>
            <p:ph type="title"/>
          </p:nvPr>
        </p:nvSpPr>
        <p:spPr/>
        <p:txBody>
          <a:bodyPr>
            <a:noAutofit/>
          </a:bodyPr>
          <a:lstStyle/>
          <a:p>
            <a:pPr algn="ctr"/>
            <a:r>
              <a:rPr lang="ru-RU" sz="3100" b="1" dirty="0">
                <a:solidFill>
                  <a:srgbClr val="0070C0"/>
                </a:solidFill>
              </a:rPr>
              <a:t>СРЕДСТВА МАЛОЙ РЕАБИЛИТАЦИИ </a:t>
            </a:r>
            <a:r>
              <a:rPr lang="ru-RU" sz="3100" dirty="0">
                <a:solidFill>
                  <a:srgbClr val="0070C0"/>
                </a:solidFill>
              </a:rPr>
              <a:t>СОДЕЙСТВИЯ МОБИЛЬНОСТИ ПРИ ПОКИДАНИИ КРОВАТИ</a:t>
            </a:r>
          </a:p>
        </p:txBody>
      </p:sp>
      <p:sp>
        <p:nvSpPr>
          <p:cNvPr id="3" name="Объект 2">
            <a:extLst>
              <a:ext uri="{FF2B5EF4-FFF2-40B4-BE49-F238E27FC236}">
                <a16:creationId xmlns:a16="http://schemas.microsoft.com/office/drawing/2014/main" xmlns="" id="{E1FC3D0F-A0B1-445D-9277-73C6AD31D54A}"/>
              </a:ext>
            </a:extLst>
          </p:cNvPr>
          <p:cNvSpPr>
            <a:spLocks noGrp="1"/>
          </p:cNvSpPr>
          <p:nvPr>
            <p:ph idx="1"/>
          </p:nvPr>
        </p:nvSpPr>
        <p:spPr>
          <a:xfrm>
            <a:off x="638978" y="2023928"/>
            <a:ext cx="7689773" cy="4553142"/>
          </a:xfrm>
        </p:spPr>
        <p:txBody>
          <a:bodyPr>
            <a:noAutofit/>
          </a:bodyPr>
          <a:lstStyle/>
          <a:p>
            <a:pPr algn="ctr">
              <a:buNone/>
            </a:pPr>
            <a:r>
              <a:rPr lang="ru-RU" sz="2800" b="1" dirty="0">
                <a:solidFill>
                  <a:srgbClr val="0070C0"/>
                </a:solidFill>
              </a:rPr>
              <a:t>Пояс для перемещения </a:t>
            </a:r>
          </a:p>
          <a:p>
            <a:pPr algn="ctr">
              <a:buNone/>
            </a:pPr>
            <a:r>
              <a:rPr lang="ru-RU" sz="2800" dirty="0"/>
              <a:t>Предназначен для облегчения перемещения в положение сидя на краю кровати, в положение сидя (при перемещении из кровати на прикроватное кресло и обратно, а также с одного приспособления для сидения на другое), из положения сидя в положение стоя и для передвижения в положении стоя</a:t>
            </a:r>
          </a:p>
        </p:txBody>
      </p:sp>
      <p:pic>
        <p:nvPicPr>
          <p:cNvPr id="4" name="Рисунок 3">
            <a:extLst>
              <a:ext uri="{FF2B5EF4-FFF2-40B4-BE49-F238E27FC236}">
                <a16:creationId xmlns:a16="http://schemas.microsoft.com/office/drawing/2014/main" xmlns="" id="{ABF5016E-D814-479C-A281-70EC8CD2DD6D}"/>
              </a:ext>
            </a:extLst>
          </p:cNvPr>
          <p:cNvPicPr>
            <a:picLocks noChangeAspect="1"/>
          </p:cNvPicPr>
          <p:nvPr/>
        </p:nvPicPr>
        <p:blipFill>
          <a:blip r:embed="rId2"/>
          <a:stretch>
            <a:fillRect/>
          </a:stretch>
        </p:blipFill>
        <p:spPr>
          <a:xfrm flipH="1">
            <a:off x="7936177" y="2511846"/>
            <a:ext cx="4549719" cy="3866920"/>
          </a:xfrm>
          <a:prstGeom prst="rect">
            <a:avLst/>
          </a:prstGeom>
          <a:effectLst>
            <a:softEdge rad="317500"/>
          </a:effectLst>
        </p:spPr>
      </p:pic>
    </p:spTree>
    <p:extLst>
      <p:ext uri="{BB962C8B-B14F-4D97-AF65-F5344CB8AC3E}">
        <p14:creationId xmlns:p14="http://schemas.microsoft.com/office/powerpoint/2010/main" xmlns="" val="7195669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2EA24099-BE69-4E0E-A2D4-75E574407AF6}"/>
              </a:ext>
            </a:extLst>
          </p:cNvPr>
          <p:cNvSpPr>
            <a:spLocks noGrp="1"/>
          </p:cNvSpPr>
          <p:nvPr>
            <p:ph type="title"/>
          </p:nvPr>
        </p:nvSpPr>
        <p:spPr/>
        <p:txBody>
          <a:bodyPr>
            <a:normAutofit fontScale="90000"/>
          </a:bodyPr>
          <a:lstStyle/>
          <a:p>
            <a:pPr algn="ctr"/>
            <a:r>
              <a:rPr lang="ru-RU" b="1" dirty="0">
                <a:solidFill>
                  <a:schemeClr val="accent2">
                    <a:lumMod val="60000"/>
                    <a:lumOff val="40000"/>
                  </a:schemeClr>
                </a:solidFill>
              </a:rPr>
              <a:t>ПЕРЕСАЖИВАНИЕ С ПОМОЩЬЮ ПОЯСА </a:t>
            </a:r>
            <a:r>
              <a:rPr lang="ru-RU" dirty="0"/>
              <a:t/>
            </a:r>
            <a:br>
              <a:rPr lang="ru-RU" dirty="0"/>
            </a:br>
            <a:endParaRPr lang="ru-RU" dirty="0"/>
          </a:p>
        </p:txBody>
      </p:sp>
      <p:sp>
        <p:nvSpPr>
          <p:cNvPr id="3" name="Объект 2">
            <a:extLst>
              <a:ext uri="{FF2B5EF4-FFF2-40B4-BE49-F238E27FC236}">
                <a16:creationId xmlns:a16="http://schemas.microsoft.com/office/drawing/2014/main" xmlns="" id="{0F38DAFE-3023-46BB-B4EC-EF6C9915567F}"/>
              </a:ext>
            </a:extLst>
          </p:cNvPr>
          <p:cNvSpPr>
            <a:spLocks noGrp="1"/>
          </p:cNvSpPr>
          <p:nvPr>
            <p:ph idx="1"/>
          </p:nvPr>
        </p:nvSpPr>
        <p:spPr>
          <a:xfrm>
            <a:off x="1454227" y="1825624"/>
            <a:ext cx="5927074" cy="4839581"/>
          </a:xfrm>
        </p:spPr>
        <p:txBody>
          <a:bodyPr>
            <a:normAutofit fontScale="77500" lnSpcReduction="20000"/>
          </a:bodyPr>
          <a:lstStyle/>
          <a:p>
            <a:pPr marL="0" indent="0" algn="just">
              <a:buNone/>
            </a:pPr>
            <a:r>
              <a:rPr lang="ru-RU" sz="3200" dirty="0">
                <a:solidFill>
                  <a:schemeClr val="accent2">
                    <a:lumMod val="60000"/>
                    <a:lumOff val="40000"/>
                  </a:schemeClr>
                </a:solidFill>
              </a:rPr>
              <a:t>      Пояс для перемещения подопечных </a:t>
            </a:r>
            <a:r>
              <a:rPr lang="ru-RU" sz="3200" dirty="0"/>
              <a:t>– простое и удобное средство, которое можно использовать при подъеме и перемещении </a:t>
            </a:r>
            <a:r>
              <a:rPr lang="ru-RU" sz="3200" dirty="0" err="1"/>
              <a:t>неходящих</a:t>
            </a:r>
            <a:r>
              <a:rPr lang="ru-RU" sz="3200" dirty="0"/>
              <a:t> и малоподвижных людей. Подъем подопечного за одежду крайне неудобен, а при поднятии подопечного за подмышки можно причинить ему боль. Применяют два вида поясов для перемещения подопечных: для поднятия ног подопечного и для перемещения подопечного.</a:t>
            </a:r>
          </a:p>
        </p:txBody>
      </p:sp>
      <p:pic>
        <p:nvPicPr>
          <p:cNvPr id="4" name="Рисунок 3">
            <a:extLst>
              <a:ext uri="{FF2B5EF4-FFF2-40B4-BE49-F238E27FC236}">
                <a16:creationId xmlns:a16="http://schemas.microsoft.com/office/drawing/2014/main" xmlns="" id="{8E6EAE95-A57D-4FEA-89B3-07FCFC90BE65}"/>
              </a:ext>
            </a:extLst>
          </p:cNvPr>
          <p:cNvPicPr>
            <a:picLocks noChangeAspect="1"/>
          </p:cNvPicPr>
          <p:nvPr/>
        </p:nvPicPr>
        <p:blipFill>
          <a:blip r:embed="rId2"/>
          <a:stretch>
            <a:fillRect/>
          </a:stretch>
        </p:blipFill>
        <p:spPr>
          <a:xfrm>
            <a:off x="7492384" y="2280492"/>
            <a:ext cx="4445918" cy="3393477"/>
          </a:xfrm>
          <a:prstGeom prst="rect">
            <a:avLst/>
          </a:prstGeom>
          <a:effectLst>
            <a:softEdge rad="127000"/>
          </a:effectLst>
        </p:spPr>
      </p:pic>
    </p:spTree>
    <p:extLst>
      <p:ext uri="{BB962C8B-B14F-4D97-AF65-F5344CB8AC3E}">
        <p14:creationId xmlns:p14="http://schemas.microsoft.com/office/powerpoint/2010/main" xmlns="" val="5276918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3E5F6230-8193-4AF5-A647-5E48DC30B833}"/>
              </a:ext>
            </a:extLst>
          </p:cNvPr>
          <p:cNvSpPr>
            <a:spLocks noGrp="1"/>
          </p:cNvSpPr>
          <p:nvPr>
            <p:ph type="title"/>
          </p:nvPr>
        </p:nvSpPr>
        <p:spPr>
          <a:xfrm>
            <a:off x="2368627" y="624110"/>
            <a:ext cx="9823373" cy="1280890"/>
          </a:xfrm>
        </p:spPr>
        <p:txBody>
          <a:bodyPr>
            <a:noAutofit/>
          </a:bodyPr>
          <a:lstStyle/>
          <a:p>
            <a:pPr algn="ctr"/>
            <a:r>
              <a:rPr lang="ru-RU" sz="3100" b="1" dirty="0">
                <a:solidFill>
                  <a:srgbClr val="7030A0"/>
                </a:solidFill>
              </a:rPr>
              <a:t>СРЕДСТВА МАЛОЙ РЕАБИЛИТАЦИИ </a:t>
            </a:r>
            <a:r>
              <a:rPr lang="ru-RU" sz="3100" dirty="0">
                <a:solidFill>
                  <a:srgbClr val="7030A0"/>
                </a:solidFill>
              </a:rPr>
              <a:t>СОДЕЙСТВИЯ МОБИЛЬНОСТИ ПРИ ПОКИДАНИИ КРОВАТИ</a:t>
            </a:r>
          </a:p>
        </p:txBody>
      </p:sp>
      <p:sp>
        <p:nvSpPr>
          <p:cNvPr id="3" name="Объект 2">
            <a:extLst>
              <a:ext uri="{FF2B5EF4-FFF2-40B4-BE49-F238E27FC236}">
                <a16:creationId xmlns:a16="http://schemas.microsoft.com/office/drawing/2014/main" xmlns="" id="{A62698F7-26B7-48A3-A75B-64A8A188D352}"/>
              </a:ext>
            </a:extLst>
          </p:cNvPr>
          <p:cNvSpPr>
            <a:spLocks noGrp="1"/>
          </p:cNvSpPr>
          <p:nvPr>
            <p:ph idx="1"/>
          </p:nvPr>
        </p:nvSpPr>
        <p:spPr>
          <a:xfrm>
            <a:off x="1443209" y="2293842"/>
            <a:ext cx="6279615" cy="4564158"/>
          </a:xfrm>
        </p:spPr>
        <p:txBody>
          <a:bodyPr>
            <a:noAutofit/>
          </a:bodyPr>
          <a:lstStyle/>
          <a:p>
            <a:pPr algn="ctr">
              <a:buNone/>
            </a:pPr>
            <a:r>
              <a:rPr lang="ru-RU" sz="2400" b="1" dirty="0">
                <a:solidFill>
                  <a:srgbClr val="7030A0"/>
                </a:solidFill>
              </a:rPr>
              <a:t>Диск для перемещения</a:t>
            </a:r>
          </a:p>
          <a:p>
            <a:pPr algn="ctr">
              <a:buNone/>
            </a:pPr>
            <a:r>
              <a:rPr lang="ru-RU" sz="2400" dirty="0"/>
              <a:t>  Предназначен для облегчения поворота при перемещениях. С помощью него можно осуществить поворот на угол от 0° до 360° в положении сидя и при пересаживании</a:t>
            </a:r>
            <a:r>
              <a:rPr lang="ru-RU" sz="2400" b="1" dirty="0"/>
              <a:t> </a:t>
            </a:r>
            <a:endParaRPr lang="ru-RU" sz="2400" dirty="0"/>
          </a:p>
        </p:txBody>
      </p:sp>
      <p:pic>
        <p:nvPicPr>
          <p:cNvPr id="4" name="Рисунок 3">
            <a:extLst>
              <a:ext uri="{FF2B5EF4-FFF2-40B4-BE49-F238E27FC236}">
                <a16:creationId xmlns:a16="http://schemas.microsoft.com/office/drawing/2014/main" xmlns="" id="{BCCC7D61-8B2C-4292-A2EC-65E0EF0EA7A7}"/>
              </a:ext>
            </a:extLst>
          </p:cNvPr>
          <p:cNvPicPr>
            <a:picLocks noChangeAspect="1"/>
          </p:cNvPicPr>
          <p:nvPr/>
        </p:nvPicPr>
        <p:blipFill>
          <a:blip r:embed="rId2"/>
          <a:stretch>
            <a:fillRect/>
          </a:stretch>
        </p:blipFill>
        <p:spPr>
          <a:xfrm>
            <a:off x="8432198" y="2181765"/>
            <a:ext cx="3759802" cy="4422038"/>
          </a:xfrm>
          <a:prstGeom prst="rect">
            <a:avLst/>
          </a:prstGeom>
          <a:effectLst>
            <a:softEdge rad="127000"/>
          </a:effectLst>
        </p:spPr>
      </p:pic>
    </p:spTree>
    <p:extLst>
      <p:ext uri="{BB962C8B-B14F-4D97-AF65-F5344CB8AC3E}">
        <p14:creationId xmlns:p14="http://schemas.microsoft.com/office/powerpoint/2010/main" xmlns="" val="24120026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0F9E1A09-B8E1-4557-905D-B9E93B85D729}"/>
              </a:ext>
            </a:extLst>
          </p:cNvPr>
          <p:cNvSpPr>
            <a:spLocks noGrp="1"/>
          </p:cNvSpPr>
          <p:nvPr>
            <p:ph type="title"/>
          </p:nvPr>
        </p:nvSpPr>
        <p:spPr>
          <a:xfrm>
            <a:off x="2625976" y="535975"/>
            <a:ext cx="8911687" cy="1280890"/>
          </a:xfrm>
        </p:spPr>
        <p:txBody>
          <a:bodyPr>
            <a:normAutofit fontScale="90000"/>
          </a:bodyPr>
          <a:lstStyle/>
          <a:p>
            <a:pPr algn="ctr"/>
            <a:r>
              <a:rPr lang="ru-RU" b="1" dirty="0">
                <a:solidFill>
                  <a:srgbClr val="7030A0"/>
                </a:solidFill>
              </a:rPr>
              <a:t>Фиксация ног подопечного поясом перед использованием напольного вращающегося диска</a:t>
            </a:r>
            <a:r>
              <a:rPr lang="ru-RU" dirty="0"/>
              <a:t/>
            </a:r>
            <a:br>
              <a:rPr lang="ru-RU" dirty="0"/>
            </a:br>
            <a:endParaRPr lang="ru-RU" dirty="0"/>
          </a:p>
        </p:txBody>
      </p:sp>
      <p:pic>
        <p:nvPicPr>
          <p:cNvPr id="4" name="Рисунок 3">
            <a:extLst>
              <a:ext uri="{FF2B5EF4-FFF2-40B4-BE49-F238E27FC236}">
                <a16:creationId xmlns:a16="http://schemas.microsoft.com/office/drawing/2014/main" xmlns="" id="{F3BCEF6E-41C2-42AC-906B-962A3F9232BC}"/>
              </a:ext>
            </a:extLst>
          </p:cNvPr>
          <p:cNvPicPr>
            <a:picLocks noChangeAspect="1"/>
          </p:cNvPicPr>
          <p:nvPr/>
        </p:nvPicPr>
        <p:blipFill>
          <a:blip r:embed="rId2"/>
          <a:stretch>
            <a:fillRect/>
          </a:stretch>
        </p:blipFill>
        <p:spPr>
          <a:xfrm>
            <a:off x="3649230" y="2185452"/>
            <a:ext cx="6395989" cy="4518904"/>
          </a:xfrm>
          <a:prstGeom prst="rect">
            <a:avLst/>
          </a:prstGeom>
          <a:effectLst>
            <a:softEdge rad="317500"/>
          </a:effectLst>
        </p:spPr>
      </p:pic>
    </p:spTree>
    <p:extLst>
      <p:ext uri="{BB962C8B-B14F-4D97-AF65-F5344CB8AC3E}">
        <p14:creationId xmlns:p14="http://schemas.microsoft.com/office/powerpoint/2010/main" xmlns="" val="1417673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A4EE8CE8-26F5-4292-A29A-DBCCF0206679}"/>
              </a:ext>
            </a:extLst>
          </p:cNvPr>
          <p:cNvSpPr>
            <a:spLocks noGrp="1"/>
          </p:cNvSpPr>
          <p:nvPr>
            <p:ph type="title"/>
          </p:nvPr>
        </p:nvSpPr>
        <p:spPr/>
        <p:txBody>
          <a:bodyPr>
            <a:normAutofit fontScale="90000"/>
          </a:bodyPr>
          <a:lstStyle/>
          <a:p>
            <a:pPr algn="ctr"/>
            <a:r>
              <a:rPr lang="ru-RU" b="1" dirty="0">
                <a:solidFill>
                  <a:srgbClr val="7030A0"/>
                </a:solidFill>
              </a:rPr>
              <a:t>ПЕРЕСАЖИВАНИЕ С ПОМОЩЬЮ ВРАЩАЮЩЕГОСЯ ДИСКА </a:t>
            </a:r>
            <a:r>
              <a:rPr lang="ru-RU" b="1" dirty="0"/>
              <a:t/>
            </a:r>
            <a:br>
              <a:rPr lang="ru-RU" b="1" dirty="0"/>
            </a:br>
            <a:endParaRPr lang="ru-RU" b="1" dirty="0"/>
          </a:p>
        </p:txBody>
      </p:sp>
      <p:sp>
        <p:nvSpPr>
          <p:cNvPr id="3" name="Объект 2">
            <a:extLst>
              <a:ext uri="{FF2B5EF4-FFF2-40B4-BE49-F238E27FC236}">
                <a16:creationId xmlns:a16="http://schemas.microsoft.com/office/drawing/2014/main" xmlns="" id="{777976EE-433C-4870-8A2D-A46ADC8657B9}"/>
              </a:ext>
            </a:extLst>
          </p:cNvPr>
          <p:cNvSpPr>
            <a:spLocks noGrp="1"/>
          </p:cNvSpPr>
          <p:nvPr>
            <p:ph idx="1"/>
          </p:nvPr>
        </p:nvSpPr>
        <p:spPr>
          <a:xfrm>
            <a:off x="1333041" y="1825624"/>
            <a:ext cx="6265424" cy="4905682"/>
          </a:xfrm>
        </p:spPr>
        <p:txBody>
          <a:bodyPr>
            <a:normAutofit/>
          </a:bodyPr>
          <a:lstStyle/>
          <a:p>
            <a:pPr marL="0" indent="0" algn="just">
              <a:buNone/>
            </a:pPr>
            <a:r>
              <a:rPr lang="ru-RU" sz="2000" dirty="0">
                <a:solidFill>
                  <a:srgbClr val="7030A0"/>
                </a:solidFill>
              </a:rPr>
              <a:t>Напольный</a:t>
            </a:r>
            <a:r>
              <a:rPr lang="ru-RU" sz="2000" dirty="0"/>
              <a:t> </a:t>
            </a:r>
            <a:r>
              <a:rPr lang="ru-RU" sz="2000" dirty="0">
                <a:solidFill>
                  <a:srgbClr val="7030A0"/>
                </a:solidFill>
              </a:rPr>
              <a:t>вращающийся диск </a:t>
            </a:r>
            <a:r>
              <a:rPr lang="ru-RU" sz="2000" dirty="0"/>
              <a:t>позволяет повернуть подопечного при пересаживании из кровати на кресло и наоборот, осуществляя следующую последовательность действий: </a:t>
            </a:r>
          </a:p>
          <a:p>
            <a:pPr marL="0" indent="0" algn="just">
              <a:buNone/>
            </a:pPr>
            <a:r>
              <a:rPr lang="ru-RU" sz="2000" dirty="0"/>
              <a:t>– спустить ноги подопечного на поверхность диска; </a:t>
            </a:r>
          </a:p>
          <a:p>
            <a:pPr marL="0" indent="0" algn="just">
              <a:buNone/>
            </a:pPr>
            <a:r>
              <a:rPr lang="ru-RU" sz="2000" dirty="0"/>
              <a:t>– обхватить его за талию руками; </a:t>
            </a:r>
          </a:p>
          <a:p>
            <a:pPr marL="0" indent="0" algn="just">
              <a:buNone/>
            </a:pPr>
            <a:r>
              <a:rPr lang="ru-RU" sz="2000" dirty="0"/>
              <a:t>– ногой повернуть поворотную поверхность диска на нужный угол. </a:t>
            </a:r>
          </a:p>
          <a:p>
            <a:pPr marL="0" indent="0" algn="just">
              <a:buNone/>
            </a:pPr>
            <a:r>
              <a:rPr lang="ru-RU" sz="2000" dirty="0"/>
              <a:t>Это простое приспособление позволяет без особого труда и риска для собственного здоровья поворачивать пациентов весом до 135кг. </a:t>
            </a:r>
          </a:p>
          <a:p>
            <a:endParaRPr lang="ru-RU" dirty="0"/>
          </a:p>
        </p:txBody>
      </p:sp>
      <p:pic>
        <p:nvPicPr>
          <p:cNvPr id="4" name="Рисунок 3">
            <a:extLst>
              <a:ext uri="{FF2B5EF4-FFF2-40B4-BE49-F238E27FC236}">
                <a16:creationId xmlns:a16="http://schemas.microsoft.com/office/drawing/2014/main" xmlns="" id="{D261B632-BD7A-4EB5-B0B4-26AB006AF887}"/>
              </a:ext>
            </a:extLst>
          </p:cNvPr>
          <p:cNvPicPr>
            <a:picLocks noChangeAspect="1"/>
          </p:cNvPicPr>
          <p:nvPr/>
        </p:nvPicPr>
        <p:blipFill>
          <a:blip r:embed="rId2"/>
          <a:stretch>
            <a:fillRect/>
          </a:stretch>
        </p:blipFill>
        <p:spPr>
          <a:xfrm>
            <a:off x="7598465" y="2500829"/>
            <a:ext cx="4333637" cy="3140316"/>
          </a:xfrm>
          <a:prstGeom prst="rect">
            <a:avLst/>
          </a:prstGeom>
          <a:effectLst>
            <a:softEdge rad="317500"/>
          </a:effectLst>
        </p:spPr>
      </p:pic>
    </p:spTree>
    <p:extLst>
      <p:ext uri="{BB962C8B-B14F-4D97-AF65-F5344CB8AC3E}">
        <p14:creationId xmlns:p14="http://schemas.microsoft.com/office/powerpoint/2010/main" xmlns="" val="5007450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47808165-7E4F-487A-AAAB-EF51E8683C9B}"/>
              </a:ext>
            </a:extLst>
          </p:cNvPr>
          <p:cNvSpPr>
            <a:spLocks noGrp="1"/>
          </p:cNvSpPr>
          <p:nvPr>
            <p:ph type="title"/>
          </p:nvPr>
        </p:nvSpPr>
        <p:spPr/>
        <p:txBody>
          <a:bodyPr>
            <a:normAutofit/>
          </a:bodyPr>
          <a:lstStyle/>
          <a:p>
            <a:pPr algn="ctr"/>
            <a:r>
              <a:rPr lang="ru-RU" b="1" dirty="0">
                <a:solidFill>
                  <a:schemeClr val="accent4">
                    <a:lumMod val="75000"/>
                  </a:schemeClr>
                </a:solidFill>
              </a:rPr>
              <a:t>СРЕДСТВА МАЛОЙ РЕАБИЛИТАЦИИ</a:t>
            </a:r>
            <a:endParaRPr lang="ru-RU" dirty="0">
              <a:solidFill>
                <a:schemeClr val="accent4">
                  <a:lumMod val="75000"/>
                </a:schemeClr>
              </a:solidFill>
            </a:endParaRPr>
          </a:p>
        </p:txBody>
      </p:sp>
      <p:sp>
        <p:nvSpPr>
          <p:cNvPr id="3" name="Объект 2">
            <a:extLst>
              <a:ext uri="{FF2B5EF4-FFF2-40B4-BE49-F238E27FC236}">
                <a16:creationId xmlns:a16="http://schemas.microsoft.com/office/drawing/2014/main" xmlns="" id="{29A0D9CF-A050-4249-AA12-3B57B9F31719}"/>
              </a:ext>
            </a:extLst>
          </p:cNvPr>
          <p:cNvSpPr>
            <a:spLocks noGrp="1"/>
          </p:cNvSpPr>
          <p:nvPr>
            <p:ph idx="1"/>
          </p:nvPr>
        </p:nvSpPr>
        <p:spPr>
          <a:xfrm>
            <a:off x="1509311" y="1905000"/>
            <a:ext cx="6070294" cy="4586192"/>
          </a:xfrm>
        </p:spPr>
        <p:txBody>
          <a:bodyPr>
            <a:normAutofit/>
          </a:bodyPr>
          <a:lstStyle/>
          <a:p>
            <a:pPr algn="ctr">
              <a:buNone/>
            </a:pPr>
            <a:r>
              <a:rPr lang="ru-RU" sz="2800" b="1" dirty="0">
                <a:solidFill>
                  <a:schemeClr val="accent4">
                    <a:lumMod val="75000"/>
                  </a:schemeClr>
                </a:solidFill>
              </a:rPr>
              <a:t>Круг </a:t>
            </a:r>
            <a:r>
              <a:rPr lang="ru-RU" sz="2800" b="1" dirty="0" err="1">
                <a:solidFill>
                  <a:schemeClr val="accent4">
                    <a:lumMod val="75000"/>
                  </a:schemeClr>
                </a:solidFill>
              </a:rPr>
              <a:t>противопролежневый</a:t>
            </a:r>
            <a:endParaRPr lang="ru-RU" sz="2800" b="1" dirty="0">
              <a:solidFill>
                <a:schemeClr val="accent4">
                  <a:lumMod val="75000"/>
                </a:schemeClr>
              </a:solidFill>
            </a:endParaRPr>
          </a:p>
          <a:p>
            <a:pPr algn="ctr">
              <a:buNone/>
            </a:pPr>
            <a:r>
              <a:rPr lang="ru-RU" sz="2800" dirty="0"/>
              <a:t>  Применяют для профилактики пролежней в области крестца, на ягодицах, а также при лечении пролежней в данных областях для разгрузки поврежденной поверхности и ускорения заживления</a:t>
            </a:r>
            <a:r>
              <a:rPr lang="ru-RU" sz="2800" b="1" dirty="0"/>
              <a:t> </a:t>
            </a:r>
            <a:endParaRPr lang="ru-RU" sz="2800" dirty="0"/>
          </a:p>
        </p:txBody>
      </p:sp>
      <p:pic>
        <p:nvPicPr>
          <p:cNvPr id="4" name="Рисунок 3">
            <a:extLst>
              <a:ext uri="{FF2B5EF4-FFF2-40B4-BE49-F238E27FC236}">
                <a16:creationId xmlns:a16="http://schemas.microsoft.com/office/drawing/2014/main" xmlns="" id="{576C0381-D20C-4D90-B09D-6577A648A1E3}"/>
              </a:ext>
            </a:extLst>
          </p:cNvPr>
          <p:cNvPicPr>
            <a:picLocks noChangeAspect="1"/>
          </p:cNvPicPr>
          <p:nvPr/>
        </p:nvPicPr>
        <p:blipFill>
          <a:blip r:embed="rId2"/>
          <a:stretch>
            <a:fillRect/>
          </a:stretch>
        </p:blipFill>
        <p:spPr>
          <a:xfrm>
            <a:off x="7362086" y="2192356"/>
            <a:ext cx="4334518" cy="4100221"/>
          </a:xfrm>
          <a:prstGeom prst="rect">
            <a:avLst/>
          </a:prstGeom>
          <a:effectLst>
            <a:softEdge rad="127000"/>
          </a:effectLst>
        </p:spPr>
      </p:pic>
    </p:spTree>
    <p:extLst>
      <p:ext uri="{BB962C8B-B14F-4D97-AF65-F5344CB8AC3E}">
        <p14:creationId xmlns:p14="http://schemas.microsoft.com/office/powerpoint/2010/main" xmlns="" val="29479082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B66E9C60-7FEC-439B-B447-681B83DE7F54}"/>
              </a:ext>
            </a:extLst>
          </p:cNvPr>
          <p:cNvSpPr>
            <a:spLocks noGrp="1"/>
          </p:cNvSpPr>
          <p:nvPr>
            <p:ph type="title"/>
          </p:nvPr>
        </p:nvSpPr>
        <p:spPr>
          <a:xfrm>
            <a:off x="1953603" y="624110"/>
            <a:ext cx="10238398" cy="1280890"/>
          </a:xfrm>
        </p:spPr>
        <p:txBody>
          <a:bodyPr>
            <a:normAutofit/>
          </a:bodyPr>
          <a:lstStyle/>
          <a:p>
            <a:pPr algn="ctr"/>
            <a:r>
              <a:rPr lang="ru-RU" sz="3400" b="1" dirty="0">
                <a:solidFill>
                  <a:schemeClr val="accent1"/>
                </a:solidFill>
              </a:rPr>
              <a:t>Принципы</a:t>
            </a:r>
            <a:r>
              <a:rPr lang="ru-RU" sz="3400" dirty="0"/>
              <a:t> </a:t>
            </a:r>
            <a:br>
              <a:rPr lang="ru-RU" sz="3400" dirty="0"/>
            </a:br>
            <a:r>
              <a:rPr lang="ru-RU" sz="3400" dirty="0"/>
              <a:t>выполнения мероприятий по уходу </a:t>
            </a:r>
          </a:p>
        </p:txBody>
      </p:sp>
      <p:sp>
        <p:nvSpPr>
          <p:cNvPr id="3" name="Объект 2">
            <a:extLst>
              <a:ext uri="{FF2B5EF4-FFF2-40B4-BE49-F238E27FC236}">
                <a16:creationId xmlns:a16="http://schemas.microsoft.com/office/drawing/2014/main" xmlns="" id="{CDEECCC9-15E4-4CAC-B4FB-3AEA19620E4C}"/>
              </a:ext>
            </a:extLst>
          </p:cNvPr>
          <p:cNvSpPr>
            <a:spLocks noGrp="1"/>
          </p:cNvSpPr>
          <p:nvPr>
            <p:ph idx="1"/>
          </p:nvPr>
        </p:nvSpPr>
        <p:spPr>
          <a:xfrm>
            <a:off x="1839816" y="1967188"/>
            <a:ext cx="10238399" cy="4890812"/>
          </a:xfrm>
        </p:spPr>
        <p:txBody>
          <a:bodyPr>
            <a:normAutofit/>
          </a:bodyPr>
          <a:lstStyle/>
          <a:p>
            <a:pPr algn="just"/>
            <a:r>
              <a:rPr lang="ru-RU" sz="2800" dirty="0"/>
              <a:t>поддержание личности и сохранение индивидуальности подопечных; </a:t>
            </a:r>
          </a:p>
          <a:p>
            <a:pPr algn="just"/>
            <a:r>
              <a:rPr lang="ru-RU" sz="2800" dirty="0"/>
              <a:t>использование принципов </a:t>
            </a:r>
            <a:r>
              <a:rPr lang="ru-RU" sz="2800" dirty="0" err="1"/>
              <a:t>кинестетики</a:t>
            </a:r>
            <a:r>
              <a:rPr lang="ru-RU" sz="2800" dirty="0"/>
              <a:t>, с целью безопасного перемещения подопечных и профилактики падений; </a:t>
            </a:r>
          </a:p>
          <a:p>
            <a:pPr algn="just"/>
            <a:r>
              <a:rPr lang="ru-RU" sz="2800" dirty="0"/>
              <a:t>обеспечение конфиденциальности при выполнении мероприятий по уходу. </a:t>
            </a:r>
          </a:p>
          <a:p>
            <a:pPr algn="just"/>
            <a:r>
              <a:rPr lang="ru-RU" sz="2800" dirty="0"/>
              <a:t>соблюдение правил инфекционной безопасности, с целью поддержания гигиены и профилактики воспалительных заболеваний. </a:t>
            </a:r>
          </a:p>
          <a:p>
            <a:endParaRPr lang="ru-RU" dirty="0"/>
          </a:p>
        </p:txBody>
      </p:sp>
    </p:spTree>
    <p:extLst>
      <p:ext uri="{BB962C8B-B14F-4D97-AF65-F5344CB8AC3E}">
        <p14:creationId xmlns:p14="http://schemas.microsoft.com/office/powerpoint/2010/main" xmlns="" val="12430178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xmlns="" id="{683EFFE1-FD50-4B13-B20D-5323E36A80CC}"/>
              </a:ext>
            </a:extLst>
          </p:cNvPr>
          <p:cNvSpPr>
            <a:spLocks noGrp="1"/>
          </p:cNvSpPr>
          <p:nvPr>
            <p:ph idx="1"/>
          </p:nvPr>
        </p:nvSpPr>
        <p:spPr>
          <a:xfrm>
            <a:off x="4472848" y="1101688"/>
            <a:ext cx="6367750" cy="506776"/>
          </a:xfrm>
        </p:spPr>
        <p:txBody>
          <a:bodyPr>
            <a:normAutofit/>
          </a:bodyPr>
          <a:lstStyle/>
          <a:p>
            <a:pPr algn="ctr">
              <a:buNone/>
            </a:pPr>
            <a:r>
              <a:rPr lang="ru-RU" sz="2400" b="1" dirty="0">
                <a:solidFill>
                  <a:srgbClr val="0070C0"/>
                </a:solidFill>
              </a:rPr>
              <a:t>ПЕРЕСАЖИВАНИЕ В КОЛЯСКУ</a:t>
            </a:r>
          </a:p>
        </p:txBody>
      </p:sp>
      <p:pic>
        <p:nvPicPr>
          <p:cNvPr id="4" name="Рисунок 3">
            <a:extLst>
              <a:ext uri="{FF2B5EF4-FFF2-40B4-BE49-F238E27FC236}">
                <a16:creationId xmlns:a16="http://schemas.microsoft.com/office/drawing/2014/main" xmlns="" id="{B3383701-C6E9-4F18-BCF5-59C4FB0AE839}"/>
              </a:ext>
            </a:extLst>
          </p:cNvPr>
          <p:cNvPicPr>
            <a:picLocks noChangeAspect="1"/>
          </p:cNvPicPr>
          <p:nvPr/>
        </p:nvPicPr>
        <p:blipFill>
          <a:blip r:embed="rId2"/>
          <a:stretch>
            <a:fillRect/>
          </a:stretch>
        </p:blipFill>
        <p:spPr>
          <a:xfrm>
            <a:off x="2478795" y="2214391"/>
            <a:ext cx="9132983" cy="4066844"/>
          </a:xfrm>
          <a:prstGeom prst="rect">
            <a:avLst/>
          </a:prstGeom>
        </p:spPr>
      </p:pic>
    </p:spTree>
    <p:extLst>
      <p:ext uri="{BB962C8B-B14F-4D97-AF65-F5344CB8AC3E}">
        <p14:creationId xmlns:p14="http://schemas.microsoft.com/office/powerpoint/2010/main" xmlns="" val="20170876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ДОСКА.mp4">
            <a:hlinkClick r:id="" action="ppaction://media"/>
          </p:cNvPr>
          <p:cNvPicPr>
            <a:picLocks noGrp="1" noRot="1" noChangeAspect="1"/>
          </p:cNvPicPr>
          <p:nvPr>
            <p:ph idx="1"/>
            <a:videoFile r:link="rId1"/>
          </p:nvPr>
        </p:nvPicPr>
        <p:blipFill>
          <a:blip r:embed="rId3"/>
          <a:stretch>
            <a:fillRect/>
          </a:stretch>
        </p:blipFill>
        <p:spPr>
          <a:xfrm>
            <a:off x="3477490" y="919631"/>
            <a:ext cx="7550727" cy="56630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322B1E6B-E724-42BB-92FB-2BAD8EB69388}"/>
              </a:ext>
            </a:extLst>
          </p:cNvPr>
          <p:cNvSpPr>
            <a:spLocks noGrp="1"/>
          </p:cNvSpPr>
          <p:nvPr>
            <p:ph type="title"/>
          </p:nvPr>
        </p:nvSpPr>
        <p:spPr/>
        <p:txBody>
          <a:bodyPr/>
          <a:lstStyle/>
          <a:p>
            <a:r>
              <a:rPr lang="ru-RU" b="1" dirty="0">
                <a:solidFill>
                  <a:srgbClr val="0070C0"/>
                </a:solidFill>
              </a:rPr>
              <a:t>Поднятие подопечного на счет «три»</a:t>
            </a:r>
            <a:r>
              <a:rPr lang="ru-RU" dirty="0"/>
              <a:t/>
            </a:r>
            <a:br>
              <a:rPr lang="ru-RU" dirty="0"/>
            </a:br>
            <a:endParaRPr lang="ru-RU" dirty="0"/>
          </a:p>
        </p:txBody>
      </p:sp>
      <p:sp>
        <p:nvSpPr>
          <p:cNvPr id="3" name="Объект 2">
            <a:extLst>
              <a:ext uri="{FF2B5EF4-FFF2-40B4-BE49-F238E27FC236}">
                <a16:creationId xmlns:a16="http://schemas.microsoft.com/office/drawing/2014/main" xmlns="" id="{01CB6B8E-19A8-40F6-B7A1-EDB574EA15DA}"/>
              </a:ext>
            </a:extLst>
          </p:cNvPr>
          <p:cNvSpPr>
            <a:spLocks noGrp="1"/>
          </p:cNvSpPr>
          <p:nvPr>
            <p:ph idx="1"/>
          </p:nvPr>
        </p:nvSpPr>
        <p:spPr>
          <a:xfrm>
            <a:off x="1101687" y="1696599"/>
            <a:ext cx="7083846" cy="4660134"/>
          </a:xfrm>
        </p:spPr>
        <p:txBody>
          <a:bodyPr>
            <a:normAutofit/>
          </a:bodyPr>
          <a:lstStyle/>
          <a:p>
            <a:pPr algn="just">
              <a:buClr>
                <a:srgbClr val="0070C0"/>
              </a:buClr>
            </a:pPr>
            <a:r>
              <a:rPr lang="ru-RU" sz="2400" dirty="0"/>
              <a:t>При повороте не смещать свои ноги, разворачиваться на пятках. Поворачиваться одновременно с поворачиванием тела подопечного до тех пор, пока его спина не займет положение точно перед креслом-каталкой.  </a:t>
            </a:r>
          </a:p>
          <a:p>
            <a:pPr lvl="0" algn="just" fontAlgn="base">
              <a:buClr>
                <a:srgbClr val="0070C0"/>
              </a:buClr>
            </a:pPr>
            <a:r>
              <a:rPr lang="ru-RU" sz="2400" dirty="0"/>
              <a:t>Осторожно опустить подопечного в кресло, согнув колени, но держать спину прямо.</a:t>
            </a:r>
          </a:p>
          <a:p>
            <a:endParaRPr lang="ru-RU" dirty="0"/>
          </a:p>
        </p:txBody>
      </p:sp>
      <p:pic>
        <p:nvPicPr>
          <p:cNvPr id="4" name="Рисунок 3">
            <a:extLst>
              <a:ext uri="{FF2B5EF4-FFF2-40B4-BE49-F238E27FC236}">
                <a16:creationId xmlns:a16="http://schemas.microsoft.com/office/drawing/2014/main" xmlns="" id="{0ADF2E11-28FA-4594-8E66-2A0A82C7C501}"/>
              </a:ext>
            </a:extLst>
          </p:cNvPr>
          <p:cNvPicPr>
            <a:picLocks noChangeAspect="1"/>
          </p:cNvPicPr>
          <p:nvPr/>
        </p:nvPicPr>
        <p:blipFill>
          <a:blip r:embed="rId2"/>
          <a:stretch>
            <a:fillRect/>
          </a:stretch>
        </p:blipFill>
        <p:spPr>
          <a:xfrm>
            <a:off x="7675548" y="1508132"/>
            <a:ext cx="4669556" cy="5037068"/>
          </a:xfrm>
          <a:prstGeom prst="rect">
            <a:avLst/>
          </a:prstGeom>
          <a:effectLst>
            <a:softEdge rad="635000"/>
          </a:effectLst>
        </p:spPr>
      </p:pic>
    </p:spTree>
    <p:extLst>
      <p:ext uri="{BB962C8B-B14F-4D97-AF65-F5344CB8AC3E}">
        <p14:creationId xmlns:p14="http://schemas.microsoft.com/office/powerpoint/2010/main" xmlns="" val="28731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1AD77952-8A9C-414C-A86D-046E3C75BA1E}"/>
              </a:ext>
            </a:extLst>
          </p:cNvPr>
          <p:cNvSpPr>
            <a:spLocks noGrp="1"/>
          </p:cNvSpPr>
          <p:nvPr>
            <p:ph type="title"/>
          </p:nvPr>
        </p:nvSpPr>
        <p:spPr/>
        <p:txBody>
          <a:bodyPr/>
          <a:lstStyle/>
          <a:p>
            <a:pPr algn="ctr"/>
            <a:r>
              <a:rPr lang="ru-RU" b="1" dirty="0">
                <a:solidFill>
                  <a:srgbClr val="0070C0"/>
                </a:solidFill>
              </a:rPr>
              <a:t>Опускание подопечного в кресло</a:t>
            </a:r>
            <a:r>
              <a:rPr lang="ru-RU" dirty="0"/>
              <a:t/>
            </a:r>
            <a:br>
              <a:rPr lang="ru-RU" dirty="0"/>
            </a:br>
            <a:endParaRPr lang="ru-RU" dirty="0"/>
          </a:p>
        </p:txBody>
      </p:sp>
      <p:sp>
        <p:nvSpPr>
          <p:cNvPr id="3" name="Объект 2">
            <a:extLst>
              <a:ext uri="{FF2B5EF4-FFF2-40B4-BE49-F238E27FC236}">
                <a16:creationId xmlns:a16="http://schemas.microsoft.com/office/drawing/2014/main" xmlns="" id="{6CE49256-4C6F-417B-BBE6-D199706F8DC9}"/>
              </a:ext>
            </a:extLst>
          </p:cNvPr>
          <p:cNvSpPr>
            <a:spLocks noGrp="1"/>
          </p:cNvSpPr>
          <p:nvPr>
            <p:ph idx="1"/>
          </p:nvPr>
        </p:nvSpPr>
        <p:spPr>
          <a:xfrm>
            <a:off x="2258457" y="2409518"/>
            <a:ext cx="5508433" cy="4619243"/>
          </a:xfrm>
        </p:spPr>
        <p:txBody>
          <a:bodyPr/>
          <a:lstStyle/>
          <a:p>
            <a:pPr marL="0" indent="0" algn="just">
              <a:buNone/>
            </a:pPr>
            <a:r>
              <a:rPr lang="ru-RU" sz="2800" dirty="0"/>
              <a:t>После этого установить подлокотник и подставку для ног на место, на подставку поместить ноги подопечного. </a:t>
            </a:r>
          </a:p>
          <a:p>
            <a:pPr marL="0" indent="0">
              <a:buNone/>
            </a:pPr>
            <a:endParaRPr lang="ru-RU" dirty="0"/>
          </a:p>
        </p:txBody>
      </p:sp>
      <p:pic>
        <p:nvPicPr>
          <p:cNvPr id="4" name="Рисунок 3">
            <a:extLst>
              <a:ext uri="{FF2B5EF4-FFF2-40B4-BE49-F238E27FC236}">
                <a16:creationId xmlns:a16="http://schemas.microsoft.com/office/drawing/2014/main" xmlns="" id="{E00BA936-3F26-40FE-92F6-C0810ED6ECE2}"/>
              </a:ext>
            </a:extLst>
          </p:cNvPr>
          <p:cNvPicPr>
            <a:picLocks noChangeAspect="1"/>
          </p:cNvPicPr>
          <p:nvPr/>
        </p:nvPicPr>
        <p:blipFill>
          <a:blip r:embed="rId2"/>
          <a:stretch>
            <a:fillRect/>
          </a:stretch>
        </p:blipFill>
        <p:spPr>
          <a:xfrm>
            <a:off x="7854049" y="1714599"/>
            <a:ext cx="4119223" cy="4619244"/>
          </a:xfrm>
          <a:prstGeom prst="rect">
            <a:avLst/>
          </a:prstGeom>
          <a:effectLst>
            <a:softEdge rad="317500"/>
          </a:effectLst>
        </p:spPr>
      </p:pic>
    </p:spTree>
    <p:extLst>
      <p:ext uri="{BB962C8B-B14F-4D97-AF65-F5344CB8AC3E}">
        <p14:creationId xmlns:p14="http://schemas.microsoft.com/office/powerpoint/2010/main" xmlns="" val="18827939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605B7B09-8A2A-49E4-A50F-001D420A560D}"/>
              </a:ext>
            </a:extLst>
          </p:cNvPr>
          <p:cNvSpPr>
            <a:spLocks noGrp="1"/>
          </p:cNvSpPr>
          <p:nvPr>
            <p:ph type="title"/>
          </p:nvPr>
        </p:nvSpPr>
        <p:spPr/>
        <p:txBody>
          <a:bodyPr>
            <a:normAutofit fontScale="90000"/>
          </a:bodyPr>
          <a:lstStyle/>
          <a:p>
            <a:r>
              <a:rPr lang="ru-RU" b="1" dirty="0">
                <a:solidFill>
                  <a:schemeClr val="accent1"/>
                </a:solidFill>
              </a:rPr>
              <a:t>ПЕРЕСАЖИВАНИЕ С ПОМОЩЬЮ ЛИФТА </a:t>
            </a:r>
            <a:r>
              <a:rPr lang="ru-RU" dirty="0"/>
              <a:t/>
            </a:r>
            <a:br>
              <a:rPr lang="ru-RU" dirty="0"/>
            </a:br>
            <a:endParaRPr lang="ru-RU" dirty="0"/>
          </a:p>
        </p:txBody>
      </p:sp>
      <p:pic>
        <p:nvPicPr>
          <p:cNvPr id="4" name="Рисунок 3">
            <a:extLst>
              <a:ext uri="{FF2B5EF4-FFF2-40B4-BE49-F238E27FC236}">
                <a16:creationId xmlns:a16="http://schemas.microsoft.com/office/drawing/2014/main" xmlns="" id="{EB49A9C9-4426-4136-BF36-DADE589C0F99}"/>
              </a:ext>
            </a:extLst>
          </p:cNvPr>
          <p:cNvPicPr>
            <a:picLocks noChangeAspect="1"/>
          </p:cNvPicPr>
          <p:nvPr/>
        </p:nvPicPr>
        <p:blipFill>
          <a:blip r:embed="rId2"/>
          <a:stretch>
            <a:fillRect/>
          </a:stretch>
        </p:blipFill>
        <p:spPr>
          <a:xfrm>
            <a:off x="1843332" y="1798469"/>
            <a:ext cx="4252668" cy="4656913"/>
          </a:xfrm>
          <a:prstGeom prst="rect">
            <a:avLst/>
          </a:prstGeom>
        </p:spPr>
      </p:pic>
      <p:pic>
        <p:nvPicPr>
          <p:cNvPr id="5" name="Рисунок 4">
            <a:extLst>
              <a:ext uri="{FF2B5EF4-FFF2-40B4-BE49-F238E27FC236}">
                <a16:creationId xmlns:a16="http://schemas.microsoft.com/office/drawing/2014/main" xmlns="" id="{1EAAAD4C-787F-4F6A-9611-88E16D7718BE}"/>
              </a:ext>
            </a:extLst>
          </p:cNvPr>
          <p:cNvPicPr>
            <a:picLocks noChangeAspect="1"/>
          </p:cNvPicPr>
          <p:nvPr/>
        </p:nvPicPr>
        <p:blipFill>
          <a:blip r:embed="rId3"/>
          <a:stretch>
            <a:fillRect/>
          </a:stretch>
        </p:blipFill>
        <p:spPr>
          <a:xfrm>
            <a:off x="7246568" y="1610828"/>
            <a:ext cx="4110272" cy="4738022"/>
          </a:xfrm>
          <a:prstGeom prst="rect">
            <a:avLst/>
          </a:prstGeom>
        </p:spPr>
      </p:pic>
    </p:spTree>
    <p:extLst>
      <p:ext uri="{BB962C8B-B14F-4D97-AF65-F5344CB8AC3E}">
        <p14:creationId xmlns:p14="http://schemas.microsoft.com/office/powerpoint/2010/main" xmlns="" val="4530870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56C41764-A7BC-479F-BD18-9CEFEFBC744B}"/>
              </a:ext>
            </a:extLst>
          </p:cNvPr>
          <p:cNvSpPr>
            <a:spLocks noGrp="1"/>
          </p:cNvSpPr>
          <p:nvPr>
            <p:ph type="title"/>
          </p:nvPr>
        </p:nvSpPr>
        <p:spPr>
          <a:xfrm>
            <a:off x="2038121" y="420604"/>
            <a:ext cx="10477041" cy="1280890"/>
          </a:xfrm>
        </p:spPr>
        <p:txBody>
          <a:bodyPr>
            <a:normAutofit fontScale="90000"/>
          </a:bodyPr>
          <a:lstStyle/>
          <a:p>
            <a:pPr algn="ctr"/>
            <a:r>
              <a:rPr lang="ru-RU" sz="3400" b="1" dirty="0">
                <a:solidFill>
                  <a:srgbClr val="0070C0"/>
                </a:solidFill>
              </a:rPr>
              <a:t>СРЕДСТВА МАЛОЙ РЕАБИЛИТАЦИИ СОДЕЙСТВИЯ МОБИЛЬНОСТИ В ПРЕДЕЛАХ КРОВАТИ</a:t>
            </a:r>
            <a:r>
              <a:rPr lang="ru-RU" b="1" dirty="0">
                <a:solidFill>
                  <a:srgbClr val="0070C0"/>
                </a:solidFill>
              </a:rPr>
              <a:t/>
            </a:r>
            <a:br>
              <a:rPr lang="ru-RU" b="1" dirty="0">
                <a:solidFill>
                  <a:srgbClr val="0070C0"/>
                </a:solidFill>
              </a:rPr>
            </a:br>
            <a:endParaRPr lang="ru-RU" b="1" dirty="0">
              <a:solidFill>
                <a:srgbClr val="0070C0"/>
              </a:solidFill>
            </a:endParaRPr>
          </a:p>
        </p:txBody>
      </p:sp>
      <p:sp>
        <p:nvSpPr>
          <p:cNvPr id="3" name="Объект 2">
            <a:extLst>
              <a:ext uri="{FF2B5EF4-FFF2-40B4-BE49-F238E27FC236}">
                <a16:creationId xmlns:a16="http://schemas.microsoft.com/office/drawing/2014/main" xmlns="" id="{D1DD6939-762C-44ED-8F0A-7D956AE0A399}"/>
              </a:ext>
            </a:extLst>
          </p:cNvPr>
          <p:cNvSpPr>
            <a:spLocks noGrp="1"/>
          </p:cNvSpPr>
          <p:nvPr>
            <p:ph idx="1"/>
          </p:nvPr>
        </p:nvSpPr>
        <p:spPr>
          <a:xfrm>
            <a:off x="1060911" y="1534589"/>
            <a:ext cx="8005971" cy="1839817"/>
          </a:xfrm>
        </p:spPr>
        <p:txBody>
          <a:bodyPr>
            <a:noAutofit/>
          </a:bodyPr>
          <a:lstStyle/>
          <a:p>
            <a:pPr algn="just">
              <a:buNone/>
            </a:pPr>
            <a:r>
              <a:rPr lang="ru-RU" sz="4000" dirty="0"/>
              <a:t>     </a:t>
            </a:r>
            <a:r>
              <a:rPr lang="ru-RU" sz="2000" b="1" dirty="0">
                <a:solidFill>
                  <a:srgbClr val="0070C0"/>
                </a:solidFill>
              </a:rPr>
              <a:t>ОПОРНАЯ РАМКА </a:t>
            </a:r>
            <a:r>
              <a:rPr lang="ru-RU" sz="2000" dirty="0"/>
              <a:t>Используют для того, чтобы приподнять верхнюю часть тела подопечного при одышке, а также во время приема пищи, приема посетителей </a:t>
            </a:r>
          </a:p>
        </p:txBody>
      </p:sp>
      <p:pic>
        <p:nvPicPr>
          <p:cNvPr id="2054" name="Picture 14286">
            <a:extLst>
              <a:ext uri="{FF2B5EF4-FFF2-40B4-BE49-F238E27FC236}">
                <a16:creationId xmlns:a16="http://schemas.microsoft.com/office/drawing/2014/main" xmlns="" id="{9A43F352-F3A4-4BCE-AFFE-2824BFFCBE9E}"/>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rot="10800001" flipV="1">
            <a:off x="10330149" y="1570230"/>
            <a:ext cx="1266825" cy="1106488"/>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a:extLst>
              <a:ext uri="{FF2B5EF4-FFF2-40B4-BE49-F238E27FC236}">
                <a16:creationId xmlns:a16="http://schemas.microsoft.com/office/drawing/2014/main" xmlns="" id="{653E93C6-C0FA-4F52-E79B-BC42E95A9EA7}"/>
              </a:ext>
            </a:extLst>
          </p:cNvPr>
          <p:cNvSpPr txBox="1"/>
          <p:nvPr/>
        </p:nvSpPr>
        <p:spPr>
          <a:xfrm>
            <a:off x="1597445" y="3216925"/>
            <a:ext cx="6389783" cy="1015663"/>
          </a:xfrm>
          <a:prstGeom prst="rect">
            <a:avLst/>
          </a:prstGeom>
          <a:noFill/>
        </p:spPr>
        <p:txBody>
          <a:bodyPr wrap="square">
            <a:spAutoFit/>
          </a:bodyPr>
          <a:lstStyle/>
          <a:p>
            <a:r>
              <a:rPr lang="ru-RU" sz="2000" b="1" dirty="0"/>
              <a:t>	</a:t>
            </a:r>
            <a:r>
              <a:rPr lang="ru-RU" sz="2000" b="1" dirty="0">
                <a:solidFill>
                  <a:srgbClr val="0070C0"/>
                </a:solidFill>
              </a:rPr>
              <a:t>КРОВАТНЫЙ ТРОСИК </a:t>
            </a:r>
            <a:r>
              <a:rPr lang="ru-RU" sz="2000" dirty="0"/>
              <a:t>С его помощью подопечный может сам приподниматься в постели </a:t>
            </a:r>
          </a:p>
        </p:txBody>
      </p:sp>
      <p:pic>
        <p:nvPicPr>
          <p:cNvPr id="6" name="Рисунок 5">
            <a:extLst>
              <a:ext uri="{FF2B5EF4-FFF2-40B4-BE49-F238E27FC236}">
                <a16:creationId xmlns:a16="http://schemas.microsoft.com/office/drawing/2014/main" xmlns="" id="{C757D036-CF7B-B018-140E-421FC8537A08}"/>
              </a:ext>
            </a:extLst>
          </p:cNvPr>
          <p:cNvPicPr>
            <a:picLocks noChangeAspect="1"/>
          </p:cNvPicPr>
          <p:nvPr/>
        </p:nvPicPr>
        <p:blipFill>
          <a:blip r:embed="rId3" cstate="print"/>
          <a:stretch>
            <a:fillRect/>
          </a:stretch>
        </p:blipFill>
        <p:spPr>
          <a:xfrm>
            <a:off x="8670280" y="2509625"/>
            <a:ext cx="2553963" cy="1518345"/>
          </a:xfrm>
          <a:prstGeom prst="rect">
            <a:avLst/>
          </a:prstGeom>
        </p:spPr>
      </p:pic>
      <p:sp>
        <p:nvSpPr>
          <p:cNvPr id="9" name="TextBox 8">
            <a:extLst>
              <a:ext uri="{FF2B5EF4-FFF2-40B4-BE49-F238E27FC236}">
                <a16:creationId xmlns:a16="http://schemas.microsoft.com/office/drawing/2014/main" xmlns="" id="{29FB7AE9-2DED-D249-67A6-F3600631487B}"/>
              </a:ext>
            </a:extLst>
          </p:cNvPr>
          <p:cNvSpPr txBox="1"/>
          <p:nvPr/>
        </p:nvSpPr>
        <p:spPr>
          <a:xfrm>
            <a:off x="1356019" y="4381327"/>
            <a:ext cx="6257580" cy="707886"/>
          </a:xfrm>
          <a:prstGeom prst="rect">
            <a:avLst/>
          </a:prstGeom>
          <a:noFill/>
        </p:spPr>
        <p:txBody>
          <a:bodyPr wrap="square">
            <a:spAutoFit/>
          </a:bodyPr>
          <a:lstStyle/>
          <a:p>
            <a:r>
              <a:rPr lang="ru-RU" sz="2000" b="1" dirty="0"/>
              <a:t>	</a:t>
            </a:r>
            <a:r>
              <a:rPr lang="ru-RU" sz="2000" b="1" dirty="0">
                <a:solidFill>
                  <a:srgbClr val="0070C0"/>
                </a:solidFill>
              </a:rPr>
              <a:t>ПОДКОЛЕННЫЙ ВАЛИК. ПОДУШКА-БАНАН. </a:t>
            </a:r>
            <a:r>
              <a:rPr lang="ru-RU" sz="2000" dirty="0"/>
              <a:t>Служит для расслабления мускулатуры </a:t>
            </a:r>
          </a:p>
        </p:txBody>
      </p:sp>
      <p:pic>
        <p:nvPicPr>
          <p:cNvPr id="10" name="Рисунок 9">
            <a:extLst>
              <a:ext uri="{FF2B5EF4-FFF2-40B4-BE49-F238E27FC236}">
                <a16:creationId xmlns:a16="http://schemas.microsoft.com/office/drawing/2014/main" xmlns="" id="{D1FA5410-EC06-7257-A5D3-9CC5BDA01FFA}"/>
              </a:ext>
            </a:extLst>
          </p:cNvPr>
          <p:cNvPicPr>
            <a:picLocks noChangeAspect="1"/>
          </p:cNvPicPr>
          <p:nvPr/>
        </p:nvPicPr>
        <p:blipFill>
          <a:blip r:embed="rId4" cstate="print"/>
          <a:stretch>
            <a:fillRect/>
          </a:stretch>
        </p:blipFill>
        <p:spPr>
          <a:xfrm>
            <a:off x="9947261" y="3861526"/>
            <a:ext cx="1817680" cy="1227687"/>
          </a:xfrm>
          <a:prstGeom prst="rect">
            <a:avLst/>
          </a:prstGeom>
        </p:spPr>
      </p:pic>
      <p:pic>
        <p:nvPicPr>
          <p:cNvPr id="11" name="Рисунок 10">
            <a:extLst>
              <a:ext uri="{FF2B5EF4-FFF2-40B4-BE49-F238E27FC236}">
                <a16:creationId xmlns:a16="http://schemas.microsoft.com/office/drawing/2014/main" xmlns="" id="{86755ED7-23EA-C5F2-AD9A-6A81B5D90D90}"/>
              </a:ext>
            </a:extLst>
          </p:cNvPr>
          <p:cNvPicPr>
            <a:picLocks noChangeAspect="1"/>
          </p:cNvPicPr>
          <p:nvPr/>
        </p:nvPicPr>
        <p:blipFill>
          <a:blip r:embed="rId5"/>
          <a:stretch>
            <a:fillRect/>
          </a:stretch>
        </p:blipFill>
        <p:spPr>
          <a:xfrm>
            <a:off x="8885546" y="5267793"/>
            <a:ext cx="2711429" cy="1404208"/>
          </a:xfrm>
          <a:prstGeom prst="rect">
            <a:avLst/>
          </a:prstGeom>
        </p:spPr>
      </p:pic>
      <p:sp>
        <p:nvSpPr>
          <p:cNvPr id="13" name="TextBox 12">
            <a:extLst>
              <a:ext uri="{FF2B5EF4-FFF2-40B4-BE49-F238E27FC236}">
                <a16:creationId xmlns:a16="http://schemas.microsoft.com/office/drawing/2014/main" xmlns="" id="{9C6FA38B-E53A-CEAB-9B0D-5487391796B9}"/>
              </a:ext>
            </a:extLst>
          </p:cNvPr>
          <p:cNvSpPr txBox="1"/>
          <p:nvPr/>
        </p:nvSpPr>
        <p:spPr>
          <a:xfrm>
            <a:off x="1356019" y="5341697"/>
            <a:ext cx="7348249" cy="1323439"/>
          </a:xfrm>
          <a:prstGeom prst="rect">
            <a:avLst/>
          </a:prstGeom>
          <a:noFill/>
        </p:spPr>
        <p:txBody>
          <a:bodyPr wrap="square">
            <a:spAutoFit/>
          </a:bodyPr>
          <a:lstStyle/>
          <a:p>
            <a:r>
              <a:rPr lang="ru-RU" sz="2000" b="1" dirty="0"/>
              <a:t>	</a:t>
            </a:r>
            <a:r>
              <a:rPr lang="ru-RU" sz="2000" b="1" dirty="0">
                <a:solidFill>
                  <a:srgbClr val="0070C0"/>
                </a:solidFill>
              </a:rPr>
              <a:t>ПРОТИВОПРОЛЕЖНЕВЫЙ МАТРАС. </a:t>
            </a:r>
            <a:r>
              <a:rPr lang="ru-RU" sz="2000" dirty="0"/>
              <a:t>Используется при уходе за больными, для лечения и профилактики пролежней путём снижения максимального контактного давления.</a:t>
            </a:r>
          </a:p>
        </p:txBody>
      </p:sp>
    </p:spTree>
    <p:extLst>
      <p:ext uri="{BB962C8B-B14F-4D97-AF65-F5344CB8AC3E}">
        <p14:creationId xmlns:p14="http://schemas.microsoft.com/office/powerpoint/2010/main" xmlns="" val="32910677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31B6F4EC-7411-45B2-8226-AAB0F114AF51}"/>
              </a:ext>
            </a:extLst>
          </p:cNvPr>
          <p:cNvSpPr>
            <a:spLocks noGrp="1"/>
          </p:cNvSpPr>
          <p:nvPr>
            <p:ph type="title"/>
          </p:nvPr>
        </p:nvSpPr>
        <p:spPr>
          <a:xfrm>
            <a:off x="2592925" y="624110"/>
            <a:ext cx="8911687" cy="786049"/>
          </a:xfrm>
        </p:spPr>
        <p:txBody>
          <a:bodyPr>
            <a:normAutofit fontScale="90000"/>
          </a:bodyPr>
          <a:lstStyle/>
          <a:p>
            <a:pPr algn="ctr"/>
            <a:r>
              <a:rPr lang="ru-RU" b="1" dirty="0">
                <a:solidFill>
                  <a:schemeClr val="accent1">
                    <a:lumMod val="75000"/>
                  </a:schemeClr>
                </a:solidFill>
              </a:rPr>
              <a:t>ПЕРЕДВИЖЕНИЕ С ПОДДЕРЖКОЙ СЗАДИ </a:t>
            </a:r>
            <a:r>
              <a:rPr lang="ru-RU" dirty="0"/>
              <a:t/>
            </a:r>
            <a:br>
              <a:rPr lang="ru-RU" dirty="0"/>
            </a:br>
            <a:endParaRPr lang="ru-RU" dirty="0"/>
          </a:p>
        </p:txBody>
      </p:sp>
      <p:sp>
        <p:nvSpPr>
          <p:cNvPr id="3" name="Объект 2">
            <a:extLst>
              <a:ext uri="{FF2B5EF4-FFF2-40B4-BE49-F238E27FC236}">
                <a16:creationId xmlns:a16="http://schemas.microsoft.com/office/drawing/2014/main" xmlns="" id="{3A6AA1E1-5960-4008-B5E9-A9AE29F2074B}"/>
              </a:ext>
            </a:extLst>
          </p:cNvPr>
          <p:cNvSpPr>
            <a:spLocks noGrp="1"/>
          </p:cNvSpPr>
          <p:nvPr>
            <p:ph idx="1"/>
          </p:nvPr>
        </p:nvSpPr>
        <p:spPr>
          <a:xfrm>
            <a:off x="1553378" y="1825625"/>
            <a:ext cx="10477040" cy="4729920"/>
          </a:xfrm>
        </p:spPr>
        <p:txBody>
          <a:bodyPr>
            <a:normAutofit lnSpcReduction="10000"/>
          </a:bodyPr>
          <a:lstStyle/>
          <a:p>
            <a:pPr marL="0" indent="0" algn="just">
              <a:buNone/>
            </a:pPr>
            <a:r>
              <a:rPr lang="ru-RU" sz="2400" dirty="0"/>
              <a:t>       Передвижение подопечных с ограниченной мобильностью можно осуществлять и без средств малой реабилитации. Зная принципы </a:t>
            </a:r>
            <a:r>
              <a:rPr lang="ru-RU" sz="2400" dirty="0" err="1"/>
              <a:t>кинестетики</a:t>
            </a:r>
            <a:r>
              <a:rPr lang="ru-RU" sz="2400" dirty="0"/>
              <a:t>, сопровождение при передвижении (ходьбе) становится безопасным и не представляет трудностей для подопечного и сопровождающего.</a:t>
            </a:r>
            <a:r>
              <a:rPr lang="ru-RU" sz="2400" b="1" dirty="0"/>
              <a:t> </a:t>
            </a:r>
            <a:r>
              <a:rPr lang="ru-RU" sz="2400" dirty="0"/>
              <a:t>Такое передвижение могут выполнять один ухаживающий или два лица, осуществляющих уход. В первую очередь необходимо</a:t>
            </a:r>
            <a:r>
              <a:rPr lang="ru-RU" sz="2400" b="1" dirty="0"/>
              <a:t> </a:t>
            </a:r>
            <a:r>
              <a:rPr lang="ru-RU" sz="2400" dirty="0"/>
              <a:t>объяснить подопечному принцип удерживания и убедиться, что он понимает полученную информацию. Далее следует оценить состояние и возможности подопечного: что он сможет сделать самостоятельно, а в чем ему нужна поддержка. Необходимо также оценить окружающую обстановку (влажность пола, тапочки, посторонние предметы на полу, аппаратура, стоящая на пути движения подопечного). </a:t>
            </a:r>
          </a:p>
          <a:p>
            <a:endParaRPr lang="ru-RU" dirty="0"/>
          </a:p>
        </p:txBody>
      </p:sp>
    </p:spTree>
    <p:extLst>
      <p:ext uri="{BB962C8B-B14F-4D97-AF65-F5344CB8AC3E}">
        <p14:creationId xmlns:p14="http://schemas.microsoft.com/office/powerpoint/2010/main" xmlns="" val="20292014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1FD8FB74-4386-485D-B253-4888CA56D315}"/>
              </a:ext>
            </a:extLst>
          </p:cNvPr>
          <p:cNvSpPr>
            <a:spLocks noGrp="1"/>
          </p:cNvSpPr>
          <p:nvPr>
            <p:ph type="title"/>
          </p:nvPr>
        </p:nvSpPr>
        <p:spPr>
          <a:xfrm>
            <a:off x="3822012" y="624110"/>
            <a:ext cx="7682600" cy="1280890"/>
          </a:xfrm>
        </p:spPr>
        <p:txBody>
          <a:bodyPr/>
          <a:lstStyle/>
          <a:p>
            <a:r>
              <a:rPr lang="ru-RU" dirty="0">
                <a:solidFill>
                  <a:schemeClr val="accent1"/>
                </a:solidFill>
              </a:rPr>
              <a:t>ПОДДЕРЖКА ЗА ПЛЕЧИ СЗАДИ</a:t>
            </a:r>
            <a:r>
              <a:rPr lang="ru-RU" dirty="0"/>
              <a:t/>
            </a:r>
            <a:br>
              <a:rPr lang="ru-RU" dirty="0"/>
            </a:br>
            <a:endParaRPr lang="ru-RU" dirty="0"/>
          </a:p>
        </p:txBody>
      </p:sp>
      <p:sp>
        <p:nvSpPr>
          <p:cNvPr id="3" name="Объект 2">
            <a:extLst>
              <a:ext uri="{FF2B5EF4-FFF2-40B4-BE49-F238E27FC236}">
                <a16:creationId xmlns:a16="http://schemas.microsoft.com/office/drawing/2014/main" xmlns="" id="{04C4BD34-6CA4-4BFC-919C-78C6051CC0CB}"/>
              </a:ext>
            </a:extLst>
          </p:cNvPr>
          <p:cNvSpPr>
            <a:spLocks noGrp="1"/>
          </p:cNvSpPr>
          <p:nvPr>
            <p:ph idx="1"/>
          </p:nvPr>
        </p:nvSpPr>
        <p:spPr>
          <a:xfrm>
            <a:off x="1751681" y="1762919"/>
            <a:ext cx="6852491" cy="4623813"/>
          </a:xfrm>
        </p:spPr>
        <p:txBody>
          <a:bodyPr>
            <a:normAutofit lnSpcReduction="10000"/>
          </a:bodyPr>
          <a:lstStyle/>
          <a:p>
            <a:pPr marL="0" indent="0" algn="just">
              <a:buNone/>
            </a:pPr>
            <a:r>
              <a:rPr lang="ru-RU" dirty="0"/>
              <a:t>      </a:t>
            </a:r>
            <a:r>
              <a:rPr lang="ru-RU" sz="2000" dirty="0"/>
              <a:t>Поддержку сзади проводят только в том случае, когда подопечный в состоянии переставлять ноги без «подкашивания» колен. Данный алгоритм удобен тем, что при этом подопечный видит окружающую обстановку и путь передвижения. Подопечный должен доверять сопровождающему, особенно когда он его не видит, ощущать поддержку и понимать ее принцип. Поддержка сзади за плечи в ходе сопровождения подопечного при ходьбе</a:t>
            </a:r>
            <a:r>
              <a:rPr lang="ru-RU" sz="2000" b="1" dirty="0"/>
              <a:t> </a:t>
            </a:r>
            <a:r>
              <a:rPr lang="ru-RU" sz="2000" dirty="0"/>
              <a:t>не гарантирует безопасного передвижения при нарушении мобильности, однако уменьшает страх и дает ощущение близости людям, неуверенным в себе, какими являются большинство подопечных, а особенно тем из них, кто падал ранее. </a:t>
            </a:r>
          </a:p>
          <a:p>
            <a:endParaRPr lang="ru-RU" dirty="0"/>
          </a:p>
        </p:txBody>
      </p:sp>
      <p:pic>
        <p:nvPicPr>
          <p:cNvPr id="4" name="Рисунок 3">
            <a:extLst>
              <a:ext uri="{FF2B5EF4-FFF2-40B4-BE49-F238E27FC236}">
                <a16:creationId xmlns:a16="http://schemas.microsoft.com/office/drawing/2014/main" xmlns="" id="{195ADB86-89CF-490D-8409-A77197A819D9}"/>
              </a:ext>
            </a:extLst>
          </p:cNvPr>
          <p:cNvPicPr>
            <a:picLocks noChangeAspect="1"/>
          </p:cNvPicPr>
          <p:nvPr/>
        </p:nvPicPr>
        <p:blipFill>
          <a:blip r:embed="rId2"/>
          <a:stretch>
            <a:fillRect/>
          </a:stretch>
        </p:blipFill>
        <p:spPr>
          <a:xfrm>
            <a:off x="8369989" y="1687134"/>
            <a:ext cx="3373598" cy="4623812"/>
          </a:xfrm>
          <a:prstGeom prst="rect">
            <a:avLst/>
          </a:prstGeom>
          <a:effectLst>
            <a:softEdge rad="317500"/>
          </a:effectLst>
        </p:spPr>
      </p:pic>
    </p:spTree>
    <p:extLst>
      <p:ext uri="{BB962C8B-B14F-4D97-AF65-F5344CB8AC3E}">
        <p14:creationId xmlns:p14="http://schemas.microsoft.com/office/powerpoint/2010/main" xmlns="" val="38808162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378DFFB7-C748-43E4-A751-7AFB25ED77A1}"/>
              </a:ext>
            </a:extLst>
          </p:cNvPr>
          <p:cNvSpPr>
            <a:spLocks noGrp="1"/>
          </p:cNvSpPr>
          <p:nvPr>
            <p:ph type="title"/>
          </p:nvPr>
        </p:nvSpPr>
        <p:spPr>
          <a:xfrm>
            <a:off x="7733841" y="787501"/>
            <a:ext cx="4013142" cy="1280890"/>
          </a:xfrm>
        </p:spPr>
        <p:txBody>
          <a:bodyPr>
            <a:normAutofit fontScale="90000"/>
          </a:bodyPr>
          <a:lstStyle/>
          <a:p>
            <a:pPr algn="ctr"/>
            <a:r>
              <a:rPr lang="ru-RU" sz="3100" b="1" dirty="0"/>
              <a:t>ПЕРЕДВИЖЕНИЕ С ДВУСТОРОННЕЙ ПОМОЩЬЮ </a:t>
            </a:r>
            <a:r>
              <a:rPr lang="ru-RU" dirty="0"/>
              <a:t/>
            </a:r>
            <a:br>
              <a:rPr lang="ru-RU" dirty="0"/>
            </a:br>
            <a:endParaRPr lang="ru-RU" dirty="0"/>
          </a:p>
        </p:txBody>
      </p:sp>
      <p:pic>
        <p:nvPicPr>
          <p:cNvPr id="4" name="Рисунок 3">
            <a:extLst>
              <a:ext uri="{FF2B5EF4-FFF2-40B4-BE49-F238E27FC236}">
                <a16:creationId xmlns:a16="http://schemas.microsoft.com/office/drawing/2014/main" xmlns="" id="{A2CA4E94-6CDF-4CD4-BB4B-3D76046F6DDF}"/>
              </a:ext>
            </a:extLst>
          </p:cNvPr>
          <p:cNvPicPr>
            <a:picLocks noChangeAspect="1"/>
          </p:cNvPicPr>
          <p:nvPr/>
        </p:nvPicPr>
        <p:blipFill>
          <a:blip r:embed="rId2"/>
          <a:stretch>
            <a:fillRect/>
          </a:stretch>
        </p:blipFill>
        <p:spPr>
          <a:xfrm>
            <a:off x="8152482" y="2203373"/>
            <a:ext cx="3409030" cy="4439798"/>
          </a:xfrm>
          <a:prstGeom prst="rect">
            <a:avLst/>
          </a:prstGeom>
        </p:spPr>
      </p:pic>
      <p:sp>
        <p:nvSpPr>
          <p:cNvPr id="6" name="TextBox 5">
            <a:extLst>
              <a:ext uri="{FF2B5EF4-FFF2-40B4-BE49-F238E27FC236}">
                <a16:creationId xmlns:a16="http://schemas.microsoft.com/office/drawing/2014/main" xmlns="" id="{1CCD47A4-E66D-15C9-7041-B6CF11BE6F08}"/>
              </a:ext>
            </a:extLst>
          </p:cNvPr>
          <p:cNvSpPr txBox="1"/>
          <p:nvPr/>
        </p:nvSpPr>
        <p:spPr>
          <a:xfrm>
            <a:off x="2800399" y="787501"/>
            <a:ext cx="3814590" cy="954107"/>
          </a:xfrm>
          <a:prstGeom prst="rect">
            <a:avLst/>
          </a:prstGeom>
          <a:noFill/>
        </p:spPr>
        <p:txBody>
          <a:bodyPr wrap="square">
            <a:spAutoFit/>
          </a:bodyPr>
          <a:lstStyle/>
          <a:p>
            <a:pPr algn="ctr"/>
            <a:r>
              <a:rPr lang="ru-RU" sz="2800" b="1" dirty="0">
                <a:latin typeface="+mj-lt"/>
              </a:rPr>
              <a:t>ПОДДЕРЖКА СЗАДИ ЗА ТАЛИЮ</a:t>
            </a:r>
          </a:p>
        </p:txBody>
      </p:sp>
      <p:pic>
        <p:nvPicPr>
          <p:cNvPr id="7" name="Рисунок 6">
            <a:extLst>
              <a:ext uri="{FF2B5EF4-FFF2-40B4-BE49-F238E27FC236}">
                <a16:creationId xmlns:a16="http://schemas.microsoft.com/office/drawing/2014/main" xmlns="" id="{52F4A11B-DF01-D543-A55F-88F1F13530F9}"/>
              </a:ext>
            </a:extLst>
          </p:cNvPr>
          <p:cNvPicPr>
            <a:picLocks noChangeAspect="1"/>
          </p:cNvPicPr>
          <p:nvPr/>
        </p:nvPicPr>
        <p:blipFill>
          <a:blip r:embed="rId3"/>
          <a:stretch>
            <a:fillRect/>
          </a:stretch>
        </p:blipFill>
        <p:spPr>
          <a:xfrm>
            <a:off x="2100187" y="2724430"/>
            <a:ext cx="4840440" cy="2690116"/>
          </a:xfrm>
          <a:prstGeom prst="rect">
            <a:avLst/>
          </a:prstGeom>
        </p:spPr>
      </p:pic>
    </p:spTree>
    <p:extLst>
      <p:ext uri="{BB962C8B-B14F-4D97-AF65-F5344CB8AC3E}">
        <p14:creationId xmlns:p14="http://schemas.microsoft.com/office/powerpoint/2010/main" xmlns="" val="41316084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559AE80F-9CBC-4B06-9D12-3A00B7E1FEE1}"/>
              </a:ext>
            </a:extLst>
          </p:cNvPr>
          <p:cNvSpPr>
            <a:spLocks noGrp="1"/>
          </p:cNvSpPr>
          <p:nvPr>
            <p:ph type="title"/>
          </p:nvPr>
        </p:nvSpPr>
        <p:spPr>
          <a:xfrm>
            <a:off x="1382693" y="550843"/>
            <a:ext cx="10515600" cy="2126256"/>
          </a:xfrm>
        </p:spPr>
        <p:txBody>
          <a:bodyPr>
            <a:normAutofit fontScale="90000"/>
          </a:bodyPr>
          <a:lstStyle/>
          <a:p>
            <a:pPr algn="ctr"/>
            <a:r>
              <a:rPr lang="ru-RU" b="1" dirty="0"/>
              <a:t/>
            </a:r>
            <a:br>
              <a:rPr lang="ru-RU" b="1" dirty="0"/>
            </a:br>
            <a:r>
              <a:rPr lang="ru-RU" b="1" dirty="0"/>
              <a:t/>
            </a:r>
            <a:br>
              <a:rPr lang="ru-RU" b="1" dirty="0"/>
            </a:br>
            <a:r>
              <a:rPr lang="ru-RU" b="1" dirty="0"/>
              <a:t/>
            </a:r>
            <a:br>
              <a:rPr lang="ru-RU" b="1" dirty="0"/>
            </a:br>
            <a:r>
              <a:rPr lang="ru-RU" b="1" dirty="0">
                <a:solidFill>
                  <a:srgbClr val="4A1BF5"/>
                </a:solidFill>
              </a:rPr>
              <a:t>Повседневное наблюдение</a:t>
            </a:r>
            <a:br>
              <a:rPr lang="ru-RU" b="1" dirty="0">
                <a:solidFill>
                  <a:srgbClr val="4A1BF5"/>
                </a:solidFill>
              </a:rPr>
            </a:br>
            <a:r>
              <a:rPr lang="ru-RU" b="1" dirty="0">
                <a:solidFill>
                  <a:srgbClr val="4A1BF5"/>
                </a:solidFill>
              </a:rPr>
              <a:t>за самочувствием и состоянием здоровья лиц, нуждающихся в постороннем уходе </a:t>
            </a:r>
            <a:endParaRPr lang="ru-RU" dirty="0">
              <a:solidFill>
                <a:srgbClr val="4A1BF5"/>
              </a:solidFill>
            </a:endParaRPr>
          </a:p>
        </p:txBody>
      </p:sp>
      <p:pic>
        <p:nvPicPr>
          <p:cNvPr id="4" name="Рисунок 3">
            <a:extLst>
              <a:ext uri="{FF2B5EF4-FFF2-40B4-BE49-F238E27FC236}">
                <a16:creationId xmlns:a16="http://schemas.microsoft.com/office/drawing/2014/main" xmlns="" id="{D6413C11-B699-0F2C-45E4-C1F1F41ABD13}"/>
              </a:ext>
            </a:extLst>
          </p:cNvPr>
          <p:cNvPicPr>
            <a:picLocks noChangeAspect="1"/>
          </p:cNvPicPr>
          <p:nvPr/>
        </p:nvPicPr>
        <p:blipFill rotWithShape="1">
          <a:blip r:embed="rId2"/>
          <a:srcRect l="703" t="28273" r="54575" b="6345"/>
          <a:stretch/>
        </p:blipFill>
        <p:spPr>
          <a:xfrm>
            <a:off x="4638100" y="2798440"/>
            <a:ext cx="4241495" cy="3508717"/>
          </a:xfrm>
          <a:prstGeom prst="rect">
            <a:avLst/>
          </a:prstGeom>
          <a:effectLst>
            <a:softEdge rad="127000"/>
          </a:effectLst>
        </p:spPr>
      </p:pic>
    </p:spTree>
    <p:extLst>
      <p:ext uri="{BB962C8B-B14F-4D97-AF65-F5344CB8AC3E}">
        <p14:creationId xmlns:p14="http://schemas.microsoft.com/office/powerpoint/2010/main" xmlns="" val="37484218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B98ED415-B8A0-418A-BA8D-135C95D66E6B}"/>
              </a:ext>
            </a:extLst>
          </p:cNvPr>
          <p:cNvSpPr>
            <a:spLocks noGrp="1"/>
          </p:cNvSpPr>
          <p:nvPr>
            <p:ph type="title"/>
          </p:nvPr>
        </p:nvSpPr>
        <p:spPr>
          <a:xfrm>
            <a:off x="2321951" y="602587"/>
            <a:ext cx="9870049" cy="1233197"/>
          </a:xfrm>
        </p:spPr>
        <p:txBody>
          <a:bodyPr>
            <a:normAutofit fontScale="90000"/>
          </a:bodyPr>
          <a:lstStyle/>
          <a:p>
            <a:pPr algn="ctr"/>
            <a:r>
              <a:rPr lang="ru-RU" b="1" dirty="0">
                <a:solidFill>
                  <a:srgbClr val="0070C0"/>
                </a:solidFill>
              </a:rPr>
              <a:t>Целевые принципы ухода за подопечными:</a:t>
            </a:r>
            <a:r>
              <a:rPr lang="ru-RU" dirty="0"/>
              <a:t/>
            </a:r>
            <a:br>
              <a:rPr lang="ru-RU" dirty="0"/>
            </a:br>
            <a:endParaRPr lang="ru-RU" dirty="0"/>
          </a:p>
        </p:txBody>
      </p:sp>
      <p:sp>
        <p:nvSpPr>
          <p:cNvPr id="3" name="Объект 2">
            <a:extLst>
              <a:ext uri="{FF2B5EF4-FFF2-40B4-BE49-F238E27FC236}">
                <a16:creationId xmlns:a16="http://schemas.microsoft.com/office/drawing/2014/main" xmlns="" id="{E9F1954A-B6D4-4C2A-A59C-21AF8BFCA3F8}"/>
              </a:ext>
            </a:extLst>
          </p:cNvPr>
          <p:cNvSpPr>
            <a:spLocks noGrp="1"/>
          </p:cNvSpPr>
          <p:nvPr>
            <p:ph idx="1"/>
          </p:nvPr>
        </p:nvSpPr>
        <p:spPr>
          <a:xfrm>
            <a:off x="1747521" y="1702473"/>
            <a:ext cx="10368218" cy="4880473"/>
          </a:xfrm>
        </p:spPr>
        <p:txBody>
          <a:bodyPr/>
          <a:lstStyle/>
          <a:p>
            <a:pPr marL="0" indent="0" algn="just">
              <a:buNone/>
            </a:pPr>
            <a:r>
              <a:rPr lang="ru-RU" sz="2800" dirty="0">
                <a:solidFill>
                  <a:srgbClr val="0070C0"/>
                </a:solidFill>
              </a:rPr>
              <a:t>Ø </a:t>
            </a:r>
            <a:r>
              <a:rPr lang="ru-RU" sz="2800" dirty="0"/>
              <a:t>Содействие питанию. </a:t>
            </a:r>
          </a:p>
          <a:p>
            <a:pPr marL="0" indent="0">
              <a:buNone/>
            </a:pPr>
            <a:r>
              <a:rPr lang="ru-RU" sz="2800" dirty="0">
                <a:solidFill>
                  <a:srgbClr val="0070C0"/>
                </a:solidFill>
              </a:rPr>
              <a:t>Ø </a:t>
            </a:r>
            <a:r>
              <a:rPr lang="ru-RU" sz="2800" dirty="0"/>
              <a:t>Обеспечение физиологических функций (мочеиспускание, дефекация).</a:t>
            </a:r>
          </a:p>
          <a:p>
            <a:pPr marL="0" indent="0" algn="just">
              <a:buNone/>
            </a:pPr>
            <a:r>
              <a:rPr lang="ru-RU" sz="2800" dirty="0">
                <a:solidFill>
                  <a:srgbClr val="0070C0"/>
                </a:solidFill>
              </a:rPr>
              <a:t>Ø</a:t>
            </a:r>
            <a:r>
              <a:rPr lang="ru-RU" sz="2800" dirty="0"/>
              <a:t> Охранительный двигательный режим.</a:t>
            </a:r>
          </a:p>
          <a:p>
            <a:pPr marL="0" indent="0" algn="just">
              <a:buNone/>
            </a:pPr>
            <a:r>
              <a:rPr lang="ru-RU" sz="2800" dirty="0">
                <a:solidFill>
                  <a:srgbClr val="0070C0"/>
                </a:solidFill>
              </a:rPr>
              <a:t>Ø</a:t>
            </a:r>
            <a:r>
              <a:rPr lang="ru-RU" sz="2800" dirty="0"/>
              <a:t> Асептика и антисептика, применительно к вопросам ухода.</a:t>
            </a:r>
          </a:p>
          <a:p>
            <a:pPr marL="0" indent="0" algn="just">
              <a:buNone/>
            </a:pPr>
            <a:r>
              <a:rPr lang="ru-RU" sz="2800" dirty="0">
                <a:solidFill>
                  <a:srgbClr val="0070C0"/>
                </a:solidFill>
              </a:rPr>
              <a:t>Ø </a:t>
            </a:r>
            <a:r>
              <a:rPr lang="ru-RU" sz="2800" dirty="0"/>
              <a:t>Охранительный психологический режим.</a:t>
            </a:r>
          </a:p>
          <a:p>
            <a:pPr marL="0" indent="0">
              <a:buNone/>
            </a:pPr>
            <a:endParaRPr lang="ru-RU" dirty="0"/>
          </a:p>
        </p:txBody>
      </p:sp>
    </p:spTree>
    <p:extLst>
      <p:ext uri="{BB962C8B-B14F-4D97-AF65-F5344CB8AC3E}">
        <p14:creationId xmlns:p14="http://schemas.microsoft.com/office/powerpoint/2010/main" xmlns="" val="4346654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2D47DB14-0B6B-4C47-8453-52715E2A0045}"/>
              </a:ext>
            </a:extLst>
          </p:cNvPr>
          <p:cNvSpPr>
            <a:spLocks noGrp="1"/>
          </p:cNvSpPr>
          <p:nvPr>
            <p:ph type="title"/>
          </p:nvPr>
        </p:nvSpPr>
        <p:spPr/>
        <p:txBody>
          <a:bodyPr>
            <a:normAutofit fontScale="90000"/>
          </a:bodyPr>
          <a:lstStyle/>
          <a:p>
            <a:pPr algn="ctr"/>
            <a:r>
              <a:rPr lang="ru-RU" b="1" dirty="0"/>
              <a:t>ИЗМЕРЕНИЕ АРТЕРИАЛЬНОГО ДАВЛЕНИЯ</a:t>
            </a:r>
            <a:r>
              <a:rPr lang="ru-RU" dirty="0"/>
              <a:t/>
            </a:r>
            <a:br>
              <a:rPr lang="ru-RU" dirty="0"/>
            </a:br>
            <a:endParaRPr lang="ru-RU" dirty="0"/>
          </a:p>
        </p:txBody>
      </p:sp>
      <p:sp>
        <p:nvSpPr>
          <p:cNvPr id="3" name="Объект 2">
            <a:extLst>
              <a:ext uri="{FF2B5EF4-FFF2-40B4-BE49-F238E27FC236}">
                <a16:creationId xmlns:a16="http://schemas.microsoft.com/office/drawing/2014/main" xmlns="" id="{AB625D8B-A21F-406D-BBD7-42EEB9C69F1F}"/>
              </a:ext>
            </a:extLst>
          </p:cNvPr>
          <p:cNvSpPr>
            <a:spLocks noGrp="1"/>
          </p:cNvSpPr>
          <p:nvPr>
            <p:ph idx="1"/>
          </p:nvPr>
        </p:nvSpPr>
        <p:spPr>
          <a:xfrm>
            <a:off x="3705628" y="1423049"/>
            <a:ext cx="9682907" cy="752323"/>
          </a:xfrm>
        </p:spPr>
        <p:txBody>
          <a:bodyPr>
            <a:noAutofit/>
          </a:bodyPr>
          <a:lstStyle/>
          <a:p>
            <a:pPr marL="0" indent="0">
              <a:buNone/>
            </a:pPr>
            <a:r>
              <a:rPr lang="ru-RU" sz="2400" dirty="0"/>
              <a:t>Показатели нормы 120/80 </a:t>
            </a:r>
            <a:r>
              <a:rPr lang="ru-RU" sz="2400" dirty="0" err="1"/>
              <a:t>мм.рт.ст</a:t>
            </a:r>
            <a:endParaRPr lang="ru-RU" sz="2400" dirty="0"/>
          </a:p>
        </p:txBody>
      </p:sp>
      <p:pic>
        <p:nvPicPr>
          <p:cNvPr id="24578" name="Picture 2" descr="https://avatars.mds.yandex.net/i?id=a75bfa78bcb0fa7816d0896ea1d9fdeefe1d9faa-8257574-images-thumbs&amp;n=13"/>
          <p:cNvPicPr>
            <a:picLocks noChangeAspect="1" noChangeArrowheads="1"/>
          </p:cNvPicPr>
          <p:nvPr/>
        </p:nvPicPr>
        <p:blipFill>
          <a:blip r:embed="rId2"/>
          <a:srcRect/>
          <a:stretch>
            <a:fillRect/>
          </a:stretch>
        </p:blipFill>
        <p:spPr bwMode="auto">
          <a:xfrm>
            <a:off x="3115312" y="2445745"/>
            <a:ext cx="6867309" cy="3977318"/>
          </a:xfrm>
          <a:prstGeom prst="rect">
            <a:avLst/>
          </a:prstGeom>
          <a:noFill/>
          <a:effectLst>
            <a:softEdge rad="127000"/>
          </a:effectLst>
        </p:spPr>
      </p:pic>
    </p:spTree>
    <p:extLst>
      <p:ext uri="{BB962C8B-B14F-4D97-AF65-F5344CB8AC3E}">
        <p14:creationId xmlns:p14="http://schemas.microsoft.com/office/powerpoint/2010/main" xmlns="" val="21161696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B5482653-BDAD-42E2-99AD-D0904EF56337}"/>
              </a:ext>
            </a:extLst>
          </p:cNvPr>
          <p:cNvSpPr>
            <a:spLocks noGrp="1"/>
          </p:cNvSpPr>
          <p:nvPr>
            <p:ph type="title"/>
          </p:nvPr>
        </p:nvSpPr>
        <p:spPr>
          <a:xfrm>
            <a:off x="3349128" y="624110"/>
            <a:ext cx="8714342" cy="1280890"/>
          </a:xfrm>
        </p:spPr>
        <p:txBody>
          <a:bodyPr>
            <a:normAutofit/>
          </a:bodyPr>
          <a:lstStyle/>
          <a:p>
            <a:r>
              <a:rPr lang="ru-RU" sz="3200" b="1" dirty="0"/>
              <a:t>ТЕМПЕРАТУРА ТЕЛА И ЕЁ ИЗМЕРЕНИЕ</a:t>
            </a:r>
            <a:r>
              <a:rPr lang="ru-RU" dirty="0"/>
              <a:t/>
            </a:r>
            <a:br>
              <a:rPr lang="ru-RU" dirty="0"/>
            </a:br>
            <a:endParaRPr lang="ru-RU" dirty="0"/>
          </a:p>
        </p:txBody>
      </p:sp>
      <p:sp>
        <p:nvSpPr>
          <p:cNvPr id="3" name="Объект 2">
            <a:extLst>
              <a:ext uri="{FF2B5EF4-FFF2-40B4-BE49-F238E27FC236}">
                <a16:creationId xmlns:a16="http://schemas.microsoft.com/office/drawing/2014/main" xmlns="" id="{AA998BA4-A41E-4EAF-8113-51B2F1737183}"/>
              </a:ext>
            </a:extLst>
          </p:cNvPr>
          <p:cNvSpPr>
            <a:spLocks noGrp="1"/>
          </p:cNvSpPr>
          <p:nvPr>
            <p:ph idx="1"/>
          </p:nvPr>
        </p:nvSpPr>
        <p:spPr>
          <a:xfrm>
            <a:off x="838200" y="1825625"/>
            <a:ext cx="10894764" cy="972659"/>
          </a:xfrm>
        </p:spPr>
        <p:txBody>
          <a:bodyPr>
            <a:normAutofit/>
          </a:bodyPr>
          <a:lstStyle/>
          <a:p>
            <a:pPr marL="0" indent="0" algn="ctr">
              <a:buNone/>
            </a:pPr>
            <a:r>
              <a:rPr lang="ru-RU" sz="2400" dirty="0"/>
              <a:t>Показатели нормы 36.0-36.9 градусов</a:t>
            </a:r>
          </a:p>
        </p:txBody>
      </p:sp>
      <p:pic>
        <p:nvPicPr>
          <p:cNvPr id="23554" name="Picture 2" descr="https://medaboutme.ru/upload/medialibrary/5ae/temp_2.jpg"/>
          <p:cNvPicPr>
            <a:picLocks noChangeAspect="1" noChangeArrowheads="1"/>
          </p:cNvPicPr>
          <p:nvPr/>
        </p:nvPicPr>
        <p:blipFill>
          <a:blip r:embed="rId2"/>
          <a:srcRect/>
          <a:stretch>
            <a:fillRect/>
          </a:stretch>
        </p:blipFill>
        <p:spPr bwMode="auto">
          <a:xfrm>
            <a:off x="3436746" y="2663596"/>
            <a:ext cx="5926968" cy="3935507"/>
          </a:xfrm>
          <a:prstGeom prst="rect">
            <a:avLst/>
          </a:prstGeom>
          <a:noFill/>
          <a:effectLst>
            <a:softEdge rad="127000"/>
          </a:effectLst>
        </p:spPr>
      </p:pic>
    </p:spTree>
    <p:extLst>
      <p:ext uri="{BB962C8B-B14F-4D97-AF65-F5344CB8AC3E}">
        <p14:creationId xmlns:p14="http://schemas.microsoft.com/office/powerpoint/2010/main" xmlns="" val="21888601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A3FE77D1-E18B-4F78-B20A-7594AD52BD8C}"/>
              </a:ext>
            </a:extLst>
          </p:cNvPr>
          <p:cNvSpPr>
            <a:spLocks noGrp="1"/>
          </p:cNvSpPr>
          <p:nvPr>
            <p:ph type="title"/>
          </p:nvPr>
        </p:nvSpPr>
        <p:spPr/>
        <p:txBody>
          <a:bodyPr/>
          <a:lstStyle/>
          <a:p>
            <a:pPr algn="ctr"/>
            <a:r>
              <a:rPr lang="ru-RU" sz="3200" b="1" dirty="0"/>
              <a:t>АРТЕРИАЛЬНЫЙ ПУЛЬС</a:t>
            </a:r>
            <a:r>
              <a:rPr lang="ru-RU" dirty="0"/>
              <a:t/>
            </a:r>
            <a:br>
              <a:rPr lang="ru-RU" dirty="0"/>
            </a:br>
            <a:endParaRPr lang="ru-RU" dirty="0"/>
          </a:p>
        </p:txBody>
      </p:sp>
      <p:sp>
        <p:nvSpPr>
          <p:cNvPr id="3" name="Объект 2">
            <a:extLst>
              <a:ext uri="{FF2B5EF4-FFF2-40B4-BE49-F238E27FC236}">
                <a16:creationId xmlns:a16="http://schemas.microsoft.com/office/drawing/2014/main" xmlns="" id="{F3997F9B-7B44-4CBF-B236-32216DD40A7C}"/>
              </a:ext>
            </a:extLst>
          </p:cNvPr>
          <p:cNvSpPr>
            <a:spLocks noGrp="1"/>
          </p:cNvSpPr>
          <p:nvPr>
            <p:ph idx="1"/>
          </p:nvPr>
        </p:nvSpPr>
        <p:spPr>
          <a:xfrm>
            <a:off x="1109949" y="1429687"/>
            <a:ext cx="11082051" cy="950626"/>
          </a:xfrm>
        </p:spPr>
        <p:txBody>
          <a:bodyPr>
            <a:normAutofit/>
          </a:bodyPr>
          <a:lstStyle/>
          <a:p>
            <a:pPr marL="0" indent="0" algn="ctr">
              <a:buNone/>
            </a:pPr>
            <a:r>
              <a:rPr lang="ru-RU" sz="2400" dirty="0"/>
              <a:t>Показатели нормы -  60-80 ударов в минуту</a:t>
            </a:r>
          </a:p>
        </p:txBody>
      </p:sp>
      <p:pic>
        <p:nvPicPr>
          <p:cNvPr id="22530" name="Picture 2" descr="https://begmag.ru/image/cache/catalog/product/oxygen/begovaya-dorogka-oxygen-tesla-tft-hrc-12-1200x1200.png"/>
          <p:cNvPicPr>
            <a:picLocks noChangeAspect="1" noChangeArrowheads="1"/>
          </p:cNvPicPr>
          <p:nvPr/>
        </p:nvPicPr>
        <p:blipFill>
          <a:blip r:embed="rId2"/>
          <a:srcRect/>
          <a:stretch>
            <a:fillRect/>
          </a:stretch>
        </p:blipFill>
        <p:spPr bwMode="auto">
          <a:xfrm>
            <a:off x="4386051" y="1905000"/>
            <a:ext cx="4668466" cy="5166911"/>
          </a:xfrm>
          <a:prstGeom prst="rect">
            <a:avLst/>
          </a:prstGeom>
          <a:noFill/>
          <a:effectLst>
            <a:softEdge rad="317500"/>
          </a:effectLst>
        </p:spPr>
      </p:pic>
    </p:spTree>
    <p:extLst>
      <p:ext uri="{BB962C8B-B14F-4D97-AF65-F5344CB8AC3E}">
        <p14:creationId xmlns:p14="http://schemas.microsoft.com/office/powerpoint/2010/main" xmlns="" val="4937275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9DFDAC33-25F0-43FA-AAC5-A56397F19359}"/>
              </a:ext>
            </a:extLst>
          </p:cNvPr>
          <p:cNvSpPr>
            <a:spLocks noGrp="1"/>
          </p:cNvSpPr>
          <p:nvPr>
            <p:ph type="title"/>
          </p:nvPr>
        </p:nvSpPr>
        <p:spPr>
          <a:xfrm>
            <a:off x="3584443" y="723262"/>
            <a:ext cx="8911687" cy="1280890"/>
          </a:xfrm>
        </p:spPr>
        <p:txBody>
          <a:bodyPr>
            <a:normAutofit/>
          </a:bodyPr>
          <a:lstStyle/>
          <a:p>
            <a:r>
              <a:rPr lang="ru-RU" sz="3200" b="1" dirty="0"/>
              <a:t>ЧАСТОТА ДЫХАТЕЛЬНЫХ ДВИЖЕНИЙ</a:t>
            </a:r>
            <a:r>
              <a:rPr lang="ru-RU" dirty="0"/>
              <a:t/>
            </a:r>
            <a:br>
              <a:rPr lang="ru-RU" dirty="0"/>
            </a:br>
            <a:endParaRPr lang="ru-RU" dirty="0"/>
          </a:p>
        </p:txBody>
      </p:sp>
      <p:sp>
        <p:nvSpPr>
          <p:cNvPr id="3" name="Объект 2">
            <a:extLst>
              <a:ext uri="{FF2B5EF4-FFF2-40B4-BE49-F238E27FC236}">
                <a16:creationId xmlns:a16="http://schemas.microsoft.com/office/drawing/2014/main" xmlns="" id="{7634A4E6-4419-496A-A579-BA696C0D841E}"/>
              </a:ext>
            </a:extLst>
          </p:cNvPr>
          <p:cNvSpPr>
            <a:spLocks noGrp="1"/>
          </p:cNvSpPr>
          <p:nvPr>
            <p:ph idx="1"/>
          </p:nvPr>
        </p:nvSpPr>
        <p:spPr>
          <a:xfrm>
            <a:off x="1686499" y="1825625"/>
            <a:ext cx="10993916" cy="1121980"/>
          </a:xfrm>
        </p:spPr>
        <p:txBody>
          <a:bodyPr>
            <a:normAutofit/>
          </a:bodyPr>
          <a:lstStyle/>
          <a:p>
            <a:pPr marL="0" indent="0" algn="ctr">
              <a:buNone/>
            </a:pPr>
            <a:r>
              <a:rPr lang="ru-RU" sz="2400" dirty="0"/>
              <a:t> Показатели нормы – 16-18 дыхательных движений</a:t>
            </a:r>
          </a:p>
        </p:txBody>
      </p:sp>
      <p:pic>
        <p:nvPicPr>
          <p:cNvPr id="21506" name="Picture 2" descr="http://rosmedicinfo.ru/uploads/posts/2017-06/1496337218_6626.jpg"/>
          <p:cNvPicPr>
            <a:picLocks noChangeAspect="1" noChangeArrowheads="1"/>
          </p:cNvPicPr>
          <p:nvPr/>
        </p:nvPicPr>
        <p:blipFill>
          <a:blip r:embed="rId2"/>
          <a:srcRect/>
          <a:stretch>
            <a:fillRect/>
          </a:stretch>
        </p:blipFill>
        <p:spPr bwMode="auto">
          <a:xfrm>
            <a:off x="4088597" y="2947605"/>
            <a:ext cx="4885510" cy="3662516"/>
          </a:xfrm>
          <a:prstGeom prst="rect">
            <a:avLst/>
          </a:prstGeom>
          <a:noFill/>
          <a:effectLst>
            <a:softEdge rad="127000"/>
          </a:effectLst>
        </p:spPr>
      </p:pic>
    </p:spTree>
    <p:extLst>
      <p:ext uri="{BB962C8B-B14F-4D97-AF65-F5344CB8AC3E}">
        <p14:creationId xmlns:p14="http://schemas.microsoft.com/office/powerpoint/2010/main" xmlns="" val="108895332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98AA0C0D-9D54-4D51-B61E-64C8BA4C82FF}"/>
              </a:ext>
            </a:extLst>
          </p:cNvPr>
          <p:cNvSpPr>
            <a:spLocks noGrp="1"/>
          </p:cNvSpPr>
          <p:nvPr>
            <p:ph type="title"/>
          </p:nvPr>
        </p:nvSpPr>
        <p:spPr>
          <a:xfrm>
            <a:off x="2008742" y="558010"/>
            <a:ext cx="10197947" cy="1280890"/>
          </a:xfrm>
        </p:spPr>
        <p:txBody>
          <a:bodyPr>
            <a:normAutofit fontScale="90000"/>
          </a:bodyPr>
          <a:lstStyle/>
          <a:p>
            <a:pPr algn="ctr"/>
            <a:r>
              <a:rPr lang="ru-RU" b="1" dirty="0"/>
              <a:t>НАБЛЮДЕНИЕ </a:t>
            </a:r>
            <a:br>
              <a:rPr lang="ru-RU" b="1" dirty="0"/>
            </a:br>
            <a:r>
              <a:rPr lang="ru-RU" b="1" dirty="0"/>
              <a:t>ЗА ВЕСОМ, КОЖНЫМ ПОКРОВОМ И ФИЗИОЛОГИЧЕСКИМИ ОТПРАВЛЕНИЯМИ </a:t>
            </a:r>
            <a:r>
              <a:rPr lang="ru-RU" dirty="0"/>
              <a:t/>
            </a:r>
            <a:br>
              <a:rPr lang="ru-RU" dirty="0"/>
            </a:br>
            <a:endParaRPr lang="ru-RU" dirty="0"/>
          </a:p>
        </p:txBody>
      </p:sp>
      <p:sp>
        <p:nvSpPr>
          <p:cNvPr id="3" name="Объект 2">
            <a:extLst>
              <a:ext uri="{FF2B5EF4-FFF2-40B4-BE49-F238E27FC236}">
                <a16:creationId xmlns:a16="http://schemas.microsoft.com/office/drawing/2014/main" xmlns="" id="{2B57FB5F-3AAB-4D07-9EA6-4630733C9719}"/>
              </a:ext>
            </a:extLst>
          </p:cNvPr>
          <p:cNvSpPr>
            <a:spLocks noGrp="1"/>
          </p:cNvSpPr>
          <p:nvPr>
            <p:ph idx="1"/>
          </p:nvPr>
        </p:nvSpPr>
        <p:spPr>
          <a:xfrm>
            <a:off x="1575412" y="2346593"/>
            <a:ext cx="10278738" cy="5111826"/>
          </a:xfrm>
        </p:spPr>
        <p:txBody>
          <a:bodyPr>
            <a:normAutofit/>
          </a:bodyPr>
          <a:lstStyle/>
          <a:p>
            <a:pPr algn="just">
              <a:buClr>
                <a:schemeClr val="tx1">
                  <a:lumMod val="75000"/>
                  <a:lumOff val="25000"/>
                </a:schemeClr>
              </a:buClr>
            </a:pPr>
            <a:r>
              <a:rPr lang="ru-RU" sz="2400" dirty="0">
                <a:solidFill>
                  <a:schemeClr val="tx1"/>
                </a:solidFill>
              </a:rPr>
              <a:t>Взвешивание производят на медицинских весах стоя, ослабленных больных – сидя на стуле или лежа (на специально приспособленных весах). Пациентов взвешивают в нательном белье (с последующим вычитанием среднего веса одежды) натощак, после опорожнения мочевого пузыря и кишечника.</a:t>
            </a:r>
          </a:p>
          <a:p>
            <a:pPr algn="just">
              <a:buClr>
                <a:schemeClr val="tx1">
                  <a:lumMod val="85000"/>
                  <a:lumOff val="15000"/>
                </a:schemeClr>
              </a:buClr>
            </a:pPr>
            <a:r>
              <a:rPr lang="ru-RU" sz="2400" dirty="0">
                <a:solidFill>
                  <a:schemeClr val="tx1"/>
                </a:solidFill>
              </a:rPr>
              <a:t>Ежедневно следует определять количество выделенной мочи, ее цвет, прозрачность и частоту мочеиспусканий. Кроме того, ежедневно следует вести учет режима дефекации, а в некоторых случаях – характера стула.</a:t>
            </a:r>
          </a:p>
        </p:txBody>
      </p:sp>
    </p:spTree>
    <p:extLst>
      <p:ext uri="{BB962C8B-B14F-4D97-AF65-F5344CB8AC3E}">
        <p14:creationId xmlns:p14="http://schemas.microsoft.com/office/powerpoint/2010/main" xmlns="" val="133987434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xmlns="" id="{BE8164B5-068D-CD59-24D1-3AB516A9B6A8}"/>
              </a:ext>
            </a:extLst>
          </p:cNvPr>
          <p:cNvPicPr>
            <a:picLocks noGrp="1" noChangeAspect="1"/>
          </p:cNvPicPr>
          <p:nvPr>
            <p:ph idx="1"/>
          </p:nvPr>
        </p:nvPicPr>
        <p:blipFill>
          <a:blip r:embed="rId2"/>
          <a:stretch>
            <a:fillRect/>
          </a:stretch>
        </p:blipFill>
        <p:spPr>
          <a:xfrm>
            <a:off x="2622016" y="1168653"/>
            <a:ext cx="9297896" cy="5227939"/>
          </a:xfrm>
          <a:prstGeom prst="rect">
            <a:avLst/>
          </a:prstGeom>
          <a:effectLst>
            <a:softEdge rad="317500"/>
          </a:effectLst>
        </p:spPr>
      </p:pic>
    </p:spTree>
    <p:extLst>
      <p:ext uri="{BB962C8B-B14F-4D97-AF65-F5344CB8AC3E}">
        <p14:creationId xmlns:p14="http://schemas.microsoft.com/office/powerpoint/2010/main" xmlns="" val="313555975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xmlns="" id="{DDB1719A-AD7A-DDFF-89BF-3D4FD3A329CA}"/>
              </a:ext>
            </a:extLst>
          </p:cNvPr>
          <p:cNvPicPr>
            <a:picLocks noChangeAspect="1"/>
          </p:cNvPicPr>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xmlns="" val="6364461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6C3F046F-AC0F-44C8-84E4-E0B05C5F2BBE}"/>
              </a:ext>
            </a:extLst>
          </p:cNvPr>
          <p:cNvSpPr>
            <a:spLocks noGrp="1"/>
          </p:cNvSpPr>
          <p:nvPr>
            <p:ph type="title"/>
          </p:nvPr>
        </p:nvSpPr>
        <p:spPr/>
        <p:txBody>
          <a:bodyPr>
            <a:normAutofit fontScale="90000"/>
          </a:bodyPr>
          <a:lstStyle/>
          <a:p>
            <a:pPr algn="ctr"/>
            <a:r>
              <a:rPr lang="ru-RU" b="1" i="1" dirty="0">
                <a:solidFill>
                  <a:schemeClr val="accent1">
                    <a:lumMod val="75000"/>
                  </a:schemeClr>
                </a:solidFill>
              </a:rPr>
              <a:t>Виды помощи </a:t>
            </a:r>
            <a:br>
              <a:rPr lang="ru-RU" b="1" i="1" dirty="0">
                <a:solidFill>
                  <a:schemeClr val="accent1">
                    <a:lumMod val="75000"/>
                  </a:schemeClr>
                </a:solidFill>
              </a:rPr>
            </a:br>
            <a:r>
              <a:rPr lang="ru-RU" b="1" i="1" dirty="0">
                <a:solidFill>
                  <a:schemeClr val="accent1">
                    <a:lumMod val="75000"/>
                  </a:schemeClr>
                </a:solidFill>
              </a:rPr>
              <a:t>в реализации ухода за больными:</a:t>
            </a:r>
            <a:r>
              <a:rPr lang="ru-RU" dirty="0"/>
              <a:t/>
            </a:r>
            <a:br>
              <a:rPr lang="ru-RU" dirty="0"/>
            </a:br>
            <a:endParaRPr lang="ru-RU" dirty="0"/>
          </a:p>
        </p:txBody>
      </p:sp>
      <p:sp>
        <p:nvSpPr>
          <p:cNvPr id="3" name="Объект 2">
            <a:extLst>
              <a:ext uri="{FF2B5EF4-FFF2-40B4-BE49-F238E27FC236}">
                <a16:creationId xmlns:a16="http://schemas.microsoft.com/office/drawing/2014/main" xmlns="" id="{AD2B01CD-B1A2-433C-AB0C-57EE551B2A34}"/>
              </a:ext>
            </a:extLst>
          </p:cNvPr>
          <p:cNvSpPr>
            <a:spLocks noGrp="1"/>
          </p:cNvSpPr>
          <p:nvPr>
            <p:ph idx="1"/>
          </p:nvPr>
        </p:nvSpPr>
        <p:spPr>
          <a:xfrm>
            <a:off x="2092960" y="1905000"/>
            <a:ext cx="9536662" cy="4769939"/>
          </a:xfrm>
        </p:spPr>
        <p:txBody>
          <a:bodyPr>
            <a:normAutofit/>
          </a:bodyPr>
          <a:lstStyle/>
          <a:p>
            <a:pPr algn="just">
              <a:buFont typeface="Wingdings" panose="05000000000000000000" pitchFamily="2" charset="2"/>
              <a:buChar char="Ø"/>
            </a:pPr>
            <a:r>
              <a:rPr lang="ru-RU" sz="2400" dirty="0"/>
              <a:t>Санобработка, умывание, бритье, расчесывание и др. процедуры.</a:t>
            </a:r>
          </a:p>
          <a:p>
            <a:pPr algn="just">
              <a:buFont typeface="Wingdings" panose="05000000000000000000" pitchFamily="2" charset="2"/>
              <a:buChar char="Ø"/>
            </a:pPr>
            <a:r>
              <a:rPr lang="ru-RU" sz="2400" dirty="0"/>
              <a:t>Одевание. </a:t>
            </a:r>
          </a:p>
          <a:p>
            <a:pPr algn="just">
              <a:buFont typeface="Wingdings" panose="05000000000000000000" pitchFamily="2" charset="2"/>
              <a:buChar char="Ø"/>
            </a:pPr>
            <a:r>
              <a:rPr lang="ru-RU" sz="2400" dirty="0"/>
              <a:t>Кормление. </a:t>
            </a:r>
          </a:p>
          <a:p>
            <a:pPr algn="just">
              <a:buFont typeface="Wingdings" panose="05000000000000000000" pitchFamily="2" charset="2"/>
              <a:buChar char="Ø"/>
            </a:pPr>
            <a:r>
              <a:rPr lang="ru-RU" sz="2400" dirty="0"/>
              <a:t>Отправление физиологических потребностей. </a:t>
            </a:r>
          </a:p>
          <a:p>
            <a:pPr algn="just">
              <a:buFont typeface="Wingdings" panose="05000000000000000000" pitchFamily="2" charset="2"/>
              <a:buChar char="Ø"/>
            </a:pPr>
            <a:r>
              <a:rPr lang="ru-RU" sz="2400" dirty="0"/>
              <a:t>Помощь в самообслуживании. </a:t>
            </a:r>
          </a:p>
          <a:p>
            <a:pPr algn="just">
              <a:buFont typeface="Wingdings" panose="05000000000000000000" pitchFamily="2" charset="2"/>
              <a:buChar char="Ø"/>
            </a:pPr>
            <a:r>
              <a:rPr lang="ru-RU" sz="2400" dirty="0"/>
              <a:t>Перестилание постели. </a:t>
            </a:r>
          </a:p>
          <a:p>
            <a:pPr algn="just">
              <a:buFont typeface="Wingdings" panose="05000000000000000000" pitchFamily="2" charset="2"/>
              <a:buChar char="Ø"/>
            </a:pPr>
            <a:r>
              <a:rPr lang="ru-RU" sz="2400" dirty="0"/>
              <a:t>Профилактика пролежней.</a:t>
            </a:r>
          </a:p>
          <a:p>
            <a:pPr algn="just">
              <a:buFont typeface="Wingdings" panose="05000000000000000000" pitchFamily="2" charset="2"/>
              <a:buChar char="Ø"/>
            </a:pPr>
            <a:r>
              <a:rPr lang="ru-RU" sz="2400" dirty="0"/>
              <a:t>Уборка, наведение порядка в комнате, тумбочке и пр. </a:t>
            </a:r>
          </a:p>
        </p:txBody>
      </p:sp>
    </p:spTree>
    <p:extLst>
      <p:ext uri="{BB962C8B-B14F-4D97-AF65-F5344CB8AC3E}">
        <p14:creationId xmlns:p14="http://schemas.microsoft.com/office/powerpoint/2010/main" xmlns="" val="16358356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05420A60-7C1C-4D8D-980A-007A9E9D22F3}"/>
              </a:ext>
            </a:extLst>
          </p:cNvPr>
          <p:cNvSpPr>
            <a:spLocks noGrp="1"/>
          </p:cNvSpPr>
          <p:nvPr>
            <p:ph type="title"/>
          </p:nvPr>
        </p:nvSpPr>
        <p:spPr>
          <a:xfrm>
            <a:off x="2782909" y="592428"/>
            <a:ext cx="8846713" cy="1233196"/>
          </a:xfrm>
        </p:spPr>
        <p:txBody>
          <a:bodyPr>
            <a:normAutofit fontScale="90000"/>
          </a:bodyPr>
          <a:lstStyle/>
          <a:p>
            <a:pPr algn="ctr"/>
            <a:r>
              <a:rPr lang="ru-RU" b="1" dirty="0">
                <a:solidFill>
                  <a:srgbClr val="00B050"/>
                </a:solidFill>
              </a:rPr>
              <a:t>Значение ухода за подопечными для успешности выздоровления</a:t>
            </a:r>
            <a:r>
              <a:rPr lang="ru-RU" dirty="0">
                <a:solidFill>
                  <a:srgbClr val="00B050"/>
                </a:solidFill>
              </a:rPr>
              <a:t/>
            </a:r>
            <a:br>
              <a:rPr lang="ru-RU" dirty="0">
                <a:solidFill>
                  <a:srgbClr val="00B050"/>
                </a:solidFill>
              </a:rPr>
            </a:br>
            <a:endParaRPr lang="ru-RU" dirty="0">
              <a:solidFill>
                <a:srgbClr val="00B050"/>
              </a:solidFill>
            </a:endParaRPr>
          </a:p>
        </p:txBody>
      </p:sp>
      <p:sp>
        <p:nvSpPr>
          <p:cNvPr id="3" name="Объект 2">
            <a:extLst>
              <a:ext uri="{FF2B5EF4-FFF2-40B4-BE49-F238E27FC236}">
                <a16:creationId xmlns:a16="http://schemas.microsoft.com/office/drawing/2014/main" xmlns="" id="{B5A3CED9-F69E-4A51-9290-C47F6992FE71}"/>
              </a:ext>
            </a:extLst>
          </p:cNvPr>
          <p:cNvSpPr>
            <a:spLocks noGrp="1"/>
          </p:cNvSpPr>
          <p:nvPr>
            <p:ph idx="1"/>
          </p:nvPr>
        </p:nvSpPr>
        <p:spPr>
          <a:xfrm>
            <a:off x="2143760" y="1825624"/>
            <a:ext cx="9210040" cy="4853354"/>
          </a:xfrm>
        </p:spPr>
        <p:txBody>
          <a:bodyPr>
            <a:normAutofit/>
          </a:bodyPr>
          <a:lstStyle/>
          <a:p>
            <a:pPr algn="just">
              <a:buClr>
                <a:srgbClr val="00B050"/>
              </a:buClr>
              <a:buFont typeface="Wingdings" panose="05000000000000000000" pitchFamily="2" charset="2"/>
              <a:buChar char="ü"/>
            </a:pPr>
            <a:r>
              <a:rPr lang="ru-RU" sz="2400" dirty="0">
                <a:solidFill>
                  <a:srgbClr val="00B050"/>
                </a:solidFill>
              </a:rPr>
              <a:t>Возможность</a:t>
            </a:r>
            <a:r>
              <a:rPr lang="ru-RU" sz="2400" dirty="0"/>
              <a:t> отправления физиологических надобностей (мочеиспускание, дефекация), зависящих от своевременной подачи утки, подкладного судна, являются необходимым условием для предотвращения осложнений. </a:t>
            </a:r>
          </a:p>
          <a:p>
            <a:pPr algn="just">
              <a:buClr>
                <a:srgbClr val="00B050"/>
              </a:buClr>
              <a:buFont typeface="Wingdings" panose="05000000000000000000" pitchFamily="2" charset="2"/>
              <a:buChar char="ü"/>
            </a:pPr>
            <a:r>
              <a:rPr lang="ru-RU" sz="2400" dirty="0">
                <a:solidFill>
                  <a:srgbClr val="00B050"/>
                </a:solidFill>
              </a:rPr>
              <a:t>Профилактика</a:t>
            </a:r>
            <a:r>
              <a:rPr lang="ru-RU" sz="2400" dirty="0"/>
              <a:t> пролежней, находящихся длительно на постельном режиме, когда успех полностью зависит от качества работы и квалификации ухаживающего персонала. </a:t>
            </a:r>
          </a:p>
          <a:p>
            <a:pPr algn="just">
              <a:buClr>
                <a:srgbClr val="00B050"/>
              </a:buClr>
              <a:buFont typeface="Wingdings" panose="05000000000000000000" pitchFamily="2" charset="2"/>
              <a:buChar char="ü"/>
            </a:pPr>
            <a:r>
              <a:rPr lang="ru-RU" sz="2400" dirty="0"/>
              <a:t>Психологический охранительный </a:t>
            </a:r>
            <a:r>
              <a:rPr lang="ru-RU" sz="2400" dirty="0">
                <a:solidFill>
                  <a:srgbClr val="00B050"/>
                </a:solidFill>
              </a:rPr>
              <a:t>режим, </a:t>
            </a:r>
            <a:r>
              <a:rPr lang="ru-RU" sz="2400" dirty="0"/>
              <a:t>является важнейшим элементом мобилизации потенциальных возможностей человека на выздоровление. </a:t>
            </a:r>
          </a:p>
        </p:txBody>
      </p:sp>
    </p:spTree>
    <p:extLst>
      <p:ext uri="{BB962C8B-B14F-4D97-AF65-F5344CB8AC3E}">
        <p14:creationId xmlns:p14="http://schemas.microsoft.com/office/powerpoint/2010/main" xmlns="" val="2711304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1FF59785-B6D4-453A-A764-D4BBE47B0D93}"/>
              </a:ext>
            </a:extLst>
          </p:cNvPr>
          <p:cNvSpPr>
            <a:spLocks noGrp="1"/>
          </p:cNvSpPr>
          <p:nvPr>
            <p:ph type="title"/>
          </p:nvPr>
        </p:nvSpPr>
        <p:spPr>
          <a:xfrm>
            <a:off x="2767693" y="681037"/>
            <a:ext cx="8586106" cy="1009651"/>
          </a:xfrm>
        </p:spPr>
        <p:txBody>
          <a:bodyPr>
            <a:normAutofit fontScale="90000"/>
          </a:bodyPr>
          <a:lstStyle/>
          <a:p>
            <a:pPr algn="ctr"/>
            <a:r>
              <a:rPr lang="ru-RU" b="1" dirty="0">
                <a:solidFill>
                  <a:srgbClr val="92D050"/>
                </a:solidFill>
              </a:rPr>
              <a:t>ВИДЫ УХОДА</a:t>
            </a:r>
            <a:r>
              <a:rPr lang="ru-RU" dirty="0"/>
              <a:t/>
            </a:r>
            <a:br>
              <a:rPr lang="ru-RU" dirty="0"/>
            </a:br>
            <a:endParaRPr lang="ru-RU" dirty="0"/>
          </a:p>
        </p:txBody>
      </p:sp>
      <p:sp>
        <p:nvSpPr>
          <p:cNvPr id="3" name="Объект 2">
            <a:extLst>
              <a:ext uri="{FF2B5EF4-FFF2-40B4-BE49-F238E27FC236}">
                <a16:creationId xmlns:a16="http://schemas.microsoft.com/office/drawing/2014/main" xmlns="" id="{5AD4BFD5-4881-42D3-B4C2-F5B84B3D8DF9}"/>
              </a:ext>
            </a:extLst>
          </p:cNvPr>
          <p:cNvSpPr>
            <a:spLocks noGrp="1"/>
          </p:cNvSpPr>
          <p:nvPr>
            <p:ph sz="half" idx="1"/>
          </p:nvPr>
        </p:nvSpPr>
        <p:spPr>
          <a:xfrm>
            <a:off x="1656080" y="1825624"/>
            <a:ext cx="4363720" cy="4589244"/>
          </a:xfrm>
        </p:spPr>
        <p:txBody>
          <a:bodyPr/>
          <a:lstStyle/>
          <a:p>
            <a:pPr marL="0" indent="0" algn="just">
              <a:buNone/>
            </a:pPr>
            <a:r>
              <a:rPr lang="ru-RU" b="1" dirty="0">
                <a:solidFill>
                  <a:srgbClr val="92D050"/>
                </a:solidFill>
              </a:rPr>
              <a:t>      </a:t>
            </a:r>
            <a:r>
              <a:rPr lang="ru-RU" sz="2000" b="1" dirty="0">
                <a:solidFill>
                  <a:srgbClr val="92D050"/>
                </a:solidFill>
              </a:rPr>
              <a:t>Общий</a:t>
            </a:r>
            <a:r>
              <a:rPr lang="ru-RU" sz="2000" dirty="0">
                <a:solidFill>
                  <a:srgbClr val="92D050"/>
                </a:solidFill>
              </a:rPr>
              <a:t> </a:t>
            </a:r>
            <a:r>
              <a:rPr lang="ru-RU" sz="2000" dirty="0"/>
              <a:t>уход – это мероприятия, необходимые самому подопечному независимо от характера болезни или повреждения. </a:t>
            </a:r>
          </a:p>
          <a:p>
            <a:pPr marL="0" indent="0" algn="just">
              <a:buNone/>
            </a:pPr>
            <a:r>
              <a:rPr lang="ru-RU" sz="2000" dirty="0"/>
              <a:t>Например, к общему уходу относят кормление подопечного, смену нательного и постельного белья. </a:t>
            </a:r>
          </a:p>
          <a:p>
            <a:endParaRPr lang="ru-RU" dirty="0"/>
          </a:p>
        </p:txBody>
      </p:sp>
      <p:sp>
        <p:nvSpPr>
          <p:cNvPr id="4" name="Объект 3">
            <a:extLst>
              <a:ext uri="{FF2B5EF4-FFF2-40B4-BE49-F238E27FC236}">
                <a16:creationId xmlns:a16="http://schemas.microsoft.com/office/drawing/2014/main" xmlns="" id="{C107906F-88C0-4612-B046-0F6E83952A4D}"/>
              </a:ext>
            </a:extLst>
          </p:cNvPr>
          <p:cNvSpPr>
            <a:spLocks noGrp="1"/>
          </p:cNvSpPr>
          <p:nvPr>
            <p:ph sz="half" idx="2"/>
          </p:nvPr>
        </p:nvSpPr>
        <p:spPr>
          <a:xfrm>
            <a:off x="6696222" y="1690688"/>
            <a:ext cx="4961206" cy="5634672"/>
          </a:xfrm>
        </p:spPr>
        <p:txBody>
          <a:bodyPr>
            <a:normAutofit/>
          </a:bodyPr>
          <a:lstStyle/>
          <a:p>
            <a:pPr marL="0" indent="0" algn="just">
              <a:buNone/>
            </a:pPr>
            <a:r>
              <a:rPr lang="ru-RU" sz="2000" b="1" dirty="0"/>
              <a:t>     </a:t>
            </a:r>
            <a:r>
              <a:rPr lang="ru-RU" sz="2000" b="1" dirty="0">
                <a:solidFill>
                  <a:srgbClr val="92D050"/>
                </a:solidFill>
              </a:rPr>
              <a:t> Специальный</a:t>
            </a:r>
            <a:r>
              <a:rPr lang="ru-RU" sz="2000" dirty="0">
                <a:solidFill>
                  <a:srgbClr val="92D050"/>
                </a:solidFill>
              </a:rPr>
              <a:t> </a:t>
            </a:r>
            <a:r>
              <a:rPr lang="ru-RU" sz="2000" dirty="0"/>
              <a:t>уход – мероприятия, проводимые в отношении больных специализированных отделений. </a:t>
            </a:r>
          </a:p>
        </p:txBody>
      </p:sp>
      <p:pic>
        <p:nvPicPr>
          <p:cNvPr id="5" name="Рисунок 4">
            <a:extLst>
              <a:ext uri="{FF2B5EF4-FFF2-40B4-BE49-F238E27FC236}">
                <a16:creationId xmlns:a16="http://schemas.microsoft.com/office/drawing/2014/main" xmlns="" id="{1FA91AA8-F488-FA12-1330-EC0BB1FA4EE3}"/>
              </a:ext>
            </a:extLst>
          </p:cNvPr>
          <p:cNvPicPr>
            <a:picLocks noChangeAspect="1"/>
          </p:cNvPicPr>
          <p:nvPr/>
        </p:nvPicPr>
        <p:blipFill>
          <a:blip r:embed="rId2" cstate="print"/>
          <a:stretch>
            <a:fillRect/>
          </a:stretch>
        </p:blipFill>
        <p:spPr>
          <a:xfrm>
            <a:off x="7491471" y="2981962"/>
            <a:ext cx="3044449" cy="3725444"/>
          </a:xfrm>
          <a:prstGeom prst="rect">
            <a:avLst/>
          </a:prstGeom>
          <a:effectLst>
            <a:softEdge rad="127000"/>
          </a:effectLst>
        </p:spPr>
      </p:pic>
    </p:spTree>
    <p:extLst>
      <p:ext uri="{BB962C8B-B14F-4D97-AF65-F5344CB8AC3E}">
        <p14:creationId xmlns:p14="http://schemas.microsoft.com/office/powerpoint/2010/main" xmlns="" val="2111527610"/>
      </p:ext>
    </p:extLst>
  </p:cSld>
  <p:clrMapOvr>
    <a:masterClrMapping/>
  </p:clrMapOvr>
</p:sld>
</file>

<file path=ppt/theme/theme1.xml><?xml version="1.0" encoding="utf-8"?>
<a:theme xmlns:a="http://schemas.openxmlformats.org/drawingml/2006/main" name="Легкий дым">
  <a:themeElements>
    <a:clrScheme name="Легкий дым">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Легкий дым">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Легкий дым">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Wisp" id="{7CB32D59-10C0-40DD-B7BD-2E94284A981C}" vid="{54F6613E-5ED7-40ED-90A8-F639BE712C0E}"/>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3925</TotalTime>
  <Words>2806</Words>
  <Application>Microsoft Office PowerPoint</Application>
  <PresentationFormat>Произвольный</PresentationFormat>
  <Paragraphs>238</Paragraphs>
  <Slides>66</Slides>
  <Notes>0</Notes>
  <HiddenSlides>0</HiddenSlides>
  <MMClips>3</MMClips>
  <ScaleCrop>false</ScaleCrop>
  <HeadingPairs>
    <vt:vector size="4" baseType="variant">
      <vt:variant>
        <vt:lpstr>Тема</vt:lpstr>
      </vt:variant>
      <vt:variant>
        <vt:i4>1</vt:i4>
      </vt:variant>
      <vt:variant>
        <vt:lpstr>Заголовки слайдов</vt:lpstr>
      </vt:variant>
      <vt:variant>
        <vt:i4>66</vt:i4>
      </vt:variant>
    </vt:vector>
  </HeadingPairs>
  <TitlesOfParts>
    <vt:vector size="67" baseType="lpstr">
      <vt:lpstr>Легкий дым</vt:lpstr>
      <vt:lpstr> Особенности общего ухода  за различными категориями получателей долговременного ухода</vt:lpstr>
      <vt:lpstr>ЦЕЛИ И ЗАДАЧИ УХОДА </vt:lpstr>
      <vt:lpstr>Процесс планирования ухода </vt:lpstr>
      <vt:lpstr>УРОВЕНЬ НУЖДАЕМОСТИ</vt:lpstr>
      <vt:lpstr>Принципы  выполнения мероприятий по уходу </vt:lpstr>
      <vt:lpstr>Целевые принципы ухода за подопечными: </vt:lpstr>
      <vt:lpstr>Виды помощи  в реализации ухода за больными: </vt:lpstr>
      <vt:lpstr>Значение ухода за подопечными для успешности выздоровления </vt:lpstr>
      <vt:lpstr>ВИДЫ УХОДА </vt:lpstr>
      <vt:lpstr>Cоблюдение  морально-этических и эстетических норм отношения с подопечным</vt:lpstr>
      <vt:lpstr>Слайд 11</vt:lpstr>
      <vt:lpstr>   Помощь пациенту с ограниченной мобильностью</vt:lpstr>
      <vt:lpstr>Создание комфорта в постели для тяжелобольных подопечных </vt:lpstr>
      <vt:lpstr>АБСОРБИРУЮЩЕЕ БЕЛЬЕ </vt:lpstr>
      <vt:lpstr>ПРОБЛЕМЫ,  связанных с использованием классических подгузников:</vt:lpstr>
      <vt:lpstr>ВЫБОР РАЗМЕРА </vt:lpstr>
      <vt:lpstr>Слайд 17</vt:lpstr>
      <vt:lpstr>Как правильно выбрать размер? </vt:lpstr>
      <vt:lpstr>Активация подгузника </vt:lpstr>
      <vt:lpstr>Слайд 20</vt:lpstr>
      <vt:lpstr>Слайд 21</vt:lpstr>
      <vt:lpstr>Подопечный  отказывается надевать подгузник  </vt:lpstr>
      <vt:lpstr>Какое еще бывает абсорбирующее белье? </vt:lpstr>
      <vt:lpstr>Резюме:  на что важно обратить внимание </vt:lpstr>
      <vt:lpstr>БИОМЕХАНИКА – профилактика травматизма </vt:lpstr>
      <vt:lpstr>БИОМЕХАНИКА - профилактика травматизма</vt:lpstr>
      <vt:lpstr>БИОМЕХАНИКА - профилактика травматизма</vt:lpstr>
      <vt:lpstr> </vt:lpstr>
      <vt:lpstr>Оказание помощи  при передвижении и перемещении </vt:lpstr>
      <vt:lpstr>«ЗОЛОТЫЕ» ПРАВИЛА ПЕРЕМЕЩЕНИЯ </vt:lpstr>
      <vt:lpstr>ПОЛОЖЕНИЯ ПОДОПЕЧНОГО В ПОСТЕЛИ</vt:lpstr>
      <vt:lpstr>Основные положения  подопечного в постели. </vt:lpstr>
      <vt:lpstr>Положение на боку. </vt:lpstr>
      <vt:lpstr>Подготовка подопечного к перемещению</vt:lpstr>
      <vt:lpstr>Условия, необходимые для безопасного перемещения </vt:lpstr>
      <vt:lpstr>Условия,  необходимые для безопасного перемещения</vt:lpstr>
      <vt:lpstr>ТРАНСПОРТИРОВКА В ПРЕДЕЛАХ КРОВАТИ ПРИ РАЗЛИЧНЫХ ВИДАХ ОГРАНИЧЕННОЙ МОБИЛЬНОСТИ </vt:lpstr>
      <vt:lpstr>СРЕДСТВА МАЛОЙ РЕАБИЛИТАЦИИ СОДЕЙСТВИЯ МОБИЛЬНОСТИ ПРИ ПОКИДАНИИ КРОВАТИ </vt:lpstr>
      <vt:lpstr>СРЕДСТВА МАЛОЙ РЕАБИЛИТАЦИИ СОДЕЙСТВИЯ МОБИЛЬНОСТИ ПРИ ПОКИДАНИИ КРОВАТИ</vt:lpstr>
      <vt:lpstr>ПЕРЕСАЖИВАНИЕ С ПОМОЩЬЮ ДОСКИ  </vt:lpstr>
      <vt:lpstr>Пересаживание с помощью доски </vt:lpstr>
      <vt:lpstr>Самостоятельное использование доски пациентом  </vt:lpstr>
      <vt:lpstr>СРЕДСТВА МАЛОЙ РЕАБИЛИТАЦИИ</vt:lpstr>
      <vt:lpstr>СРЕДСТВА МАЛОЙ РЕАБИЛИТАЦИИ СОДЕЙСТВИЯ МОБИЛЬНОСТИ ПРИ ПОКИДАНИИ КРОВАТИ</vt:lpstr>
      <vt:lpstr>ПЕРЕСАЖИВАНИЕ С ПОМОЩЬЮ ПОЯСА  </vt:lpstr>
      <vt:lpstr>СРЕДСТВА МАЛОЙ РЕАБИЛИТАЦИИ СОДЕЙСТВИЯ МОБИЛЬНОСТИ ПРИ ПОКИДАНИИ КРОВАТИ</vt:lpstr>
      <vt:lpstr>Фиксация ног подопечного поясом перед использованием напольного вращающегося диска </vt:lpstr>
      <vt:lpstr>ПЕРЕСАЖИВАНИЕ С ПОМОЩЬЮ ВРАЩАЮЩЕГОСЯ ДИСКА  </vt:lpstr>
      <vt:lpstr>СРЕДСТВА МАЛОЙ РЕАБИЛИТАЦИИ</vt:lpstr>
      <vt:lpstr>Слайд 50</vt:lpstr>
      <vt:lpstr>Слайд 51</vt:lpstr>
      <vt:lpstr>Поднятие подопечного на счет «три» </vt:lpstr>
      <vt:lpstr>Опускание подопечного в кресло </vt:lpstr>
      <vt:lpstr>ПЕРЕСАЖИВАНИЕ С ПОМОЩЬЮ ЛИФТА  </vt:lpstr>
      <vt:lpstr>СРЕДСТВА МАЛОЙ РЕАБИЛИТАЦИИ СОДЕЙСТВИЯ МОБИЛЬНОСТИ В ПРЕДЕЛАХ КРОВАТИ </vt:lpstr>
      <vt:lpstr>ПЕРЕДВИЖЕНИЕ С ПОДДЕРЖКОЙ СЗАДИ  </vt:lpstr>
      <vt:lpstr>ПОДДЕРЖКА ЗА ПЛЕЧИ СЗАДИ </vt:lpstr>
      <vt:lpstr>ПЕРЕДВИЖЕНИЕ С ДВУСТОРОННЕЙ ПОМОЩЬЮ  </vt:lpstr>
      <vt:lpstr>   Повседневное наблюдение за самочувствием и состоянием здоровья лиц, нуждающихся в постороннем уходе </vt:lpstr>
      <vt:lpstr>ИЗМЕРЕНИЕ АРТЕРИАЛЬНОГО ДАВЛЕНИЯ </vt:lpstr>
      <vt:lpstr>ТЕМПЕРАТУРА ТЕЛА И ЕЁ ИЗМЕРЕНИЕ </vt:lpstr>
      <vt:lpstr>АРТЕРИАЛЬНЫЙ ПУЛЬС </vt:lpstr>
      <vt:lpstr>ЧАСТОТА ДЫХАТЕЛЬНЫХ ДВИЖЕНИЙ </vt:lpstr>
      <vt:lpstr>НАБЛЮДЕНИЕ  ЗА ВЕСОМ, КОЖНЫМ ПОКРОВОМ И ФИЗИОЛОГИЧЕСКИМИ ОТПРАВЛЕНИЯМИ  </vt:lpstr>
      <vt:lpstr>Слайд 65</vt:lpstr>
      <vt:lpstr>Слайд 66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Александр Вайсбек</dc:creator>
  <cp:lastModifiedBy>6</cp:lastModifiedBy>
  <cp:revision>249</cp:revision>
  <cp:lastPrinted>2025-03-27T13:38:52Z</cp:lastPrinted>
  <dcterms:created xsi:type="dcterms:W3CDTF">2022-02-02T06:57:51Z</dcterms:created>
  <dcterms:modified xsi:type="dcterms:W3CDTF">2025-04-02T06:32:58Z</dcterms:modified>
</cp:coreProperties>
</file>