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847F7-E485-4A58-851D-3F650F69CC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4ADCB6-1EDC-43BE-9D42-FBA77FBF810F}">
      <dgm:prSet phldrT="[Текст]"/>
      <dgm:spPr/>
      <dgm:t>
        <a:bodyPr/>
        <a:lstStyle/>
        <a:p>
          <a:r>
            <a:rPr lang="ru-RU" dirty="0" smtClean="0"/>
            <a:t>Невербальное воздействие:</a:t>
          </a:r>
          <a:endParaRPr lang="ru-RU" dirty="0"/>
        </a:p>
      </dgm:t>
    </dgm:pt>
    <dgm:pt modelId="{282F74A4-A85D-4A03-B904-FA49F32A385C}" type="parTrans" cxnId="{3CF568C3-D424-4115-84E8-D15BA457D012}">
      <dgm:prSet/>
      <dgm:spPr/>
      <dgm:t>
        <a:bodyPr/>
        <a:lstStyle/>
        <a:p>
          <a:endParaRPr lang="ru-RU"/>
        </a:p>
      </dgm:t>
    </dgm:pt>
    <dgm:pt modelId="{1E476228-E347-40BD-9E5D-BAE11F890630}" type="sibTrans" cxnId="{3CF568C3-D424-4115-84E8-D15BA457D012}">
      <dgm:prSet/>
      <dgm:spPr/>
      <dgm:t>
        <a:bodyPr/>
        <a:lstStyle/>
        <a:p>
          <a:endParaRPr lang="ru-RU"/>
        </a:p>
      </dgm:t>
    </dgm:pt>
    <dgm:pt modelId="{90C65F6B-D8A7-4D71-8F4A-4661A47E4A78}">
      <dgm:prSet phldrT="[Текст]"/>
      <dgm:spPr/>
      <dgm:t>
        <a:bodyPr/>
        <a:lstStyle/>
        <a:p>
          <a:r>
            <a:rPr lang="ru-RU" dirty="0" smtClean="0"/>
            <a:t>дополняет, усиливает, дублирует вербальное сообщение, замещает вербальные сообщения, опровергает вербальные сообщения, регулирует разговор</a:t>
          </a:r>
          <a:endParaRPr lang="ru-RU" dirty="0"/>
        </a:p>
      </dgm:t>
    </dgm:pt>
    <dgm:pt modelId="{0765E18B-58A5-427F-93A5-89C35CEB4D51}" type="parTrans" cxnId="{4B0D38C0-DA31-43B0-A733-1BCC6E7CD74E}">
      <dgm:prSet/>
      <dgm:spPr/>
      <dgm:t>
        <a:bodyPr/>
        <a:lstStyle/>
        <a:p>
          <a:endParaRPr lang="ru-RU"/>
        </a:p>
      </dgm:t>
    </dgm:pt>
    <dgm:pt modelId="{D5801878-73B5-419E-BE71-97595A979228}" type="sibTrans" cxnId="{4B0D38C0-DA31-43B0-A733-1BCC6E7CD74E}">
      <dgm:prSet/>
      <dgm:spPr/>
      <dgm:t>
        <a:bodyPr/>
        <a:lstStyle/>
        <a:p>
          <a:endParaRPr lang="ru-RU"/>
        </a:p>
      </dgm:t>
    </dgm:pt>
    <dgm:pt modelId="{03B2FC4A-F974-4E18-952B-5D62876AE4E7}">
      <dgm:prSet phldrT="[Текст]"/>
      <dgm:spPr/>
      <dgm:t>
        <a:bodyPr/>
        <a:lstStyle/>
        <a:p>
          <a:r>
            <a:rPr lang="ru-RU" dirty="0" smtClean="0"/>
            <a:t>Основные каналы невербальной коммуникации:</a:t>
          </a:r>
          <a:endParaRPr lang="ru-RU" dirty="0"/>
        </a:p>
      </dgm:t>
    </dgm:pt>
    <dgm:pt modelId="{A1C3471B-DD91-49F9-A484-379BB80657CF}" type="parTrans" cxnId="{A1B0395E-C99B-4D31-B4D9-9E9F2F6D8E23}">
      <dgm:prSet/>
      <dgm:spPr/>
      <dgm:t>
        <a:bodyPr/>
        <a:lstStyle/>
        <a:p>
          <a:endParaRPr lang="ru-RU"/>
        </a:p>
      </dgm:t>
    </dgm:pt>
    <dgm:pt modelId="{FE5D5707-39C6-4166-AFD5-3BEB61657066}" type="sibTrans" cxnId="{A1B0395E-C99B-4D31-B4D9-9E9F2F6D8E23}">
      <dgm:prSet/>
      <dgm:spPr/>
      <dgm:t>
        <a:bodyPr/>
        <a:lstStyle/>
        <a:p>
          <a:endParaRPr lang="ru-RU"/>
        </a:p>
      </dgm:t>
    </dgm:pt>
    <dgm:pt modelId="{87A5F55D-6806-4830-B47B-4D38491DF270}">
      <dgm:prSet phldrT="[Текст]"/>
      <dgm:spPr/>
      <dgm:t>
        <a:bodyPr/>
        <a:lstStyle/>
        <a:p>
          <a:r>
            <a:rPr lang="ru-RU" dirty="0" smtClean="0"/>
            <a:t>зрение, слух, кожно-тактильные чувства, вкус, обоняние</a:t>
          </a:r>
          <a:endParaRPr lang="ru-RU" dirty="0"/>
        </a:p>
      </dgm:t>
    </dgm:pt>
    <dgm:pt modelId="{91119E4A-82A5-417D-B29B-96EAC0B49B5C}" type="parTrans" cxnId="{11A50A45-686B-40AD-9792-19F8B581EEF0}">
      <dgm:prSet/>
      <dgm:spPr/>
      <dgm:t>
        <a:bodyPr/>
        <a:lstStyle/>
        <a:p>
          <a:endParaRPr lang="ru-RU"/>
        </a:p>
      </dgm:t>
    </dgm:pt>
    <dgm:pt modelId="{0D45441E-D4B5-4FF4-B52F-AA2EEA855331}" type="sibTrans" cxnId="{11A50A45-686B-40AD-9792-19F8B581EEF0}">
      <dgm:prSet/>
      <dgm:spPr/>
      <dgm:t>
        <a:bodyPr/>
        <a:lstStyle/>
        <a:p>
          <a:endParaRPr lang="ru-RU"/>
        </a:p>
      </dgm:t>
    </dgm:pt>
    <dgm:pt modelId="{A7AAFC2D-4BD7-4572-904C-B11A22E26DDD}" type="pres">
      <dgm:prSet presAssocID="{710847F7-E485-4A58-851D-3F650F69C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50F7C-14FE-41F1-9604-256A5190E80F}" type="pres">
      <dgm:prSet presAssocID="{164ADCB6-1EDC-43BE-9D42-FBA77FBF81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F6596-2828-4CA6-8E76-8756B16FE8B1}" type="pres">
      <dgm:prSet presAssocID="{164ADCB6-1EDC-43BE-9D42-FBA77FBF810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3D4B2-854B-4813-9FC8-FE80E80FEBE5}" type="pres">
      <dgm:prSet presAssocID="{03B2FC4A-F974-4E18-952B-5D62876AE4E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AF9D7-5A19-4C62-A9F0-1A287A6CA63E}" type="pres">
      <dgm:prSet presAssocID="{03B2FC4A-F974-4E18-952B-5D62876AE4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19193-9641-4E3E-A228-04ABE24C9615}" type="presOf" srcId="{164ADCB6-1EDC-43BE-9D42-FBA77FBF810F}" destId="{1DA50F7C-14FE-41F1-9604-256A5190E80F}" srcOrd="0" destOrd="0" presId="urn:microsoft.com/office/officeart/2005/8/layout/vList2"/>
    <dgm:cxn modelId="{A1B0395E-C99B-4D31-B4D9-9E9F2F6D8E23}" srcId="{710847F7-E485-4A58-851D-3F650F69CCF0}" destId="{03B2FC4A-F974-4E18-952B-5D62876AE4E7}" srcOrd="1" destOrd="0" parTransId="{A1C3471B-DD91-49F9-A484-379BB80657CF}" sibTransId="{FE5D5707-39C6-4166-AFD5-3BEB61657066}"/>
    <dgm:cxn modelId="{AA7C86D4-645C-4024-900F-C0DFFA86E761}" type="presOf" srcId="{87A5F55D-6806-4830-B47B-4D38491DF270}" destId="{C1DAF9D7-5A19-4C62-A9F0-1A287A6CA63E}" srcOrd="0" destOrd="0" presId="urn:microsoft.com/office/officeart/2005/8/layout/vList2"/>
    <dgm:cxn modelId="{EBED0910-0DD2-4FBE-9C7A-B772F2528960}" type="presOf" srcId="{03B2FC4A-F974-4E18-952B-5D62876AE4E7}" destId="{AFC3D4B2-854B-4813-9FC8-FE80E80FEBE5}" srcOrd="0" destOrd="0" presId="urn:microsoft.com/office/officeart/2005/8/layout/vList2"/>
    <dgm:cxn modelId="{473D7883-1B56-4B06-8CBB-55E579867806}" type="presOf" srcId="{710847F7-E485-4A58-851D-3F650F69CCF0}" destId="{A7AAFC2D-4BD7-4572-904C-B11A22E26DDD}" srcOrd="0" destOrd="0" presId="urn:microsoft.com/office/officeart/2005/8/layout/vList2"/>
    <dgm:cxn modelId="{3CF568C3-D424-4115-84E8-D15BA457D012}" srcId="{710847F7-E485-4A58-851D-3F650F69CCF0}" destId="{164ADCB6-1EDC-43BE-9D42-FBA77FBF810F}" srcOrd="0" destOrd="0" parTransId="{282F74A4-A85D-4A03-B904-FA49F32A385C}" sibTransId="{1E476228-E347-40BD-9E5D-BAE11F890630}"/>
    <dgm:cxn modelId="{11A50A45-686B-40AD-9792-19F8B581EEF0}" srcId="{03B2FC4A-F974-4E18-952B-5D62876AE4E7}" destId="{87A5F55D-6806-4830-B47B-4D38491DF270}" srcOrd="0" destOrd="0" parTransId="{91119E4A-82A5-417D-B29B-96EAC0B49B5C}" sibTransId="{0D45441E-D4B5-4FF4-B52F-AA2EEA855331}"/>
    <dgm:cxn modelId="{104F9872-ECD1-4321-B373-F2B446B7845D}" type="presOf" srcId="{90C65F6B-D8A7-4D71-8F4A-4661A47E4A78}" destId="{01FF6596-2828-4CA6-8E76-8756B16FE8B1}" srcOrd="0" destOrd="0" presId="urn:microsoft.com/office/officeart/2005/8/layout/vList2"/>
    <dgm:cxn modelId="{4B0D38C0-DA31-43B0-A733-1BCC6E7CD74E}" srcId="{164ADCB6-1EDC-43BE-9D42-FBA77FBF810F}" destId="{90C65F6B-D8A7-4D71-8F4A-4661A47E4A78}" srcOrd="0" destOrd="0" parTransId="{0765E18B-58A5-427F-93A5-89C35CEB4D51}" sibTransId="{D5801878-73B5-419E-BE71-97595A979228}"/>
    <dgm:cxn modelId="{25F1386B-D4AF-491A-B431-219C71603C1B}" type="presParOf" srcId="{A7AAFC2D-4BD7-4572-904C-B11A22E26DDD}" destId="{1DA50F7C-14FE-41F1-9604-256A5190E80F}" srcOrd="0" destOrd="0" presId="urn:microsoft.com/office/officeart/2005/8/layout/vList2"/>
    <dgm:cxn modelId="{B56A33F0-B88E-40F1-85C4-8645843694C5}" type="presParOf" srcId="{A7AAFC2D-4BD7-4572-904C-B11A22E26DDD}" destId="{01FF6596-2828-4CA6-8E76-8756B16FE8B1}" srcOrd="1" destOrd="0" presId="urn:microsoft.com/office/officeart/2005/8/layout/vList2"/>
    <dgm:cxn modelId="{D6EA9963-7746-4D93-8DF5-70C7EDE97F7E}" type="presParOf" srcId="{A7AAFC2D-4BD7-4572-904C-B11A22E26DDD}" destId="{AFC3D4B2-854B-4813-9FC8-FE80E80FEBE5}" srcOrd="2" destOrd="0" presId="urn:microsoft.com/office/officeart/2005/8/layout/vList2"/>
    <dgm:cxn modelId="{C52B011D-446B-4FD6-9C74-43F864E5C53E}" type="presParOf" srcId="{A7AAFC2D-4BD7-4572-904C-B11A22E26DDD}" destId="{C1DAF9D7-5A19-4C62-A9F0-1A287A6CA6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50F7C-14FE-41F1-9604-256A5190E80F}">
      <dsp:nvSpPr>
        <dsp:cNvPr id="0" name=""/>
        <dsp:cNvSpPr/>
      </dsp:nvSpPr>
      <dsp:spPr>
        <a:xfrm>
          <a:off x="0" y="662946"/>
          <a:ext cx="10972800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Невербальное воздействие:</a:t>
          </a:r>
          <a:endParaRPr lang="ru-RU" sz="3900" kern="1200" dirty="0"/>
        </a:p>
      </dsp:txBody>
      <dsp:txXfrm>
        <a:off x="45663" y="708609"/>
        <a:ext cx="10881474" cy="844089"/>
      </dsp:txXfrm>
    </dsp:sp>
    <dsp:sp modelId="{01FF6596-2828-4CA6-8E76-8756B16FE8B1}">
      <dsp:nvSpPr>
        <dsp:cNvPr id="0" name=""/>
        <dsp:cNvSpPr/>
      </dsp:nvSpPr>
      <dsp:spPr>
        <a:xfrm>
          <a:off x="0" y="1598361"/>
          <a:ext cx="109728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дополняет, усиливает, дублирует вербальное сообщение, замещает вербальные сообщения, опровергает вербальные сообщения, регулирует разговор</a:t>
          </a:r>
          <a:endParaRPr lang="ru-RU" sz="3000" kern="1200" dirty="0"/>
        </a:p>
      </dsp:txBody>
      <dsp:txXfrm>
        <a:off x="0" y="1598361"/>
        <a:ext cx="10972800" cy="1372410"/>
      </dsp:txXfrm>
    </dsp:sp>
    <dsp:sp modelId="{AFC3D4B2-854B-4813-9FC8-FE80E80FEBE5}">
      <dsp:nvSpPr>
        <dsp:cNvPr id="0" name=""/>
        <dsp:cNvSpPr/>
      </dsp:nvSpPr>
      <dsp:spPr>
        <a:xfrm>
          <a:off x="0" y="2970772"/>
          <a:ext cx="10972800" cy="9354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Основные каналы невербальной коммуникации:</a:t>
          </a:r>
          <a:endParaRPr lang="ru-RU" sz="3900" kern="1200" dirty="0"/>
        </a:p>
      </dsp:txBody>
      <dsp:txXfrm>
        <a:off x="45663" y="3016435"/>
        <a:ext cx="10881474" cy="844089"/>
      </dsp:txXfrm>
    </dsp:sp>
    <dsp:sp modelId="{C1DAF9D7-5A19-4C62-A9F0-1A287A6CA63E}">
      <dsp:nvSpPr>
        <dsp:cNvPr id="0" name=""/>
        <dsp:cNvSpPr/>
      </dsp:nvSpPr>
      <dsp:spPr>
        <a:xfrm>
          <a:off x="0" y="3906187"/>
          <a:ext cx="109728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зрение, слух, кожно-тактильные чувства, вкус, обоняние</a:t>
          </a:r>
          <a:endParaRPr lang="ru-RU" sz="3000" kern="1200" dirty="0"/>
        </a:p>
      </dsp:txBody>
      <dsp:txXfrm>
        <a:off x="0" y="3906187"/>
        <a:ext cx="10972800" cy="64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6F2A8-D65C-49B9-A92A-8663FA9882CC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E5C23-8664-49F9-8B42-80359D936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CB2BB-3F95-4C32-86FC-70A627CEDE1C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B0CA-26D3-4B5B-ADB8-E4C9071B1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DC515-C39C-475F-A674-78CF384D1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513" y="656821"/>
            <a:ext cx="7817476" cy="2833353"/>
          </a:xfrm>
        </p:spPr>
        <p:txBody>
          <a:bodyPr anchor="b">
            <a:normAutofit/>
          </a:bodyPr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D75CCD-F209-47C3-AD74-B121ABEC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1075" y="4224269"/>
            <a:ext cx="8710411" cy="1561563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DDC02-F6AA-4986-B265-56E7DA50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86962-D7F9-4E46-8D9F-632D1FA7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E32FF-42D0-49FA-858A-C91313AF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5155965-AFF9-4D08-BA8C-3B0F3E4628CD}"/>
              </a:ext>
            </a:extLst>
          </p:cNvPr>
          <p:cNvSpPr/>
          <p:nvPr userDrawn="1"/>
        </p:nvSpPr>
        <p:spPr>
          <a:xfrm>
            <a:off x="289998" y="202866"/>
            <a:ext cx="3818562" cy="340083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1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 СИСТЕМЫ СОЦИАЛЬНОЙ ЗАЩИТЫ ОРЕНБУРГСКОЙ ОБЛАСТИ»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09" y="2037670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492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B7B97-C205-43B6-9245-8ADE18E5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45E65D-BBF0-457B-BE31-B7E76A01F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DF6A9-049D-41E7-8ECF-65C4324F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E7704-673D-4A1B-9339-2EA1B3E2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B37616-1009-4A1E-BCB5-6AD8F4E7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7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096D00-332A-4985-B5BA-E4D2ABB4A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B1AD1-9E14-455E-ACC9-41C5266A9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7E0D8-8B35-485D-A50A-4D7B1892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73E80-61FE-46A0-8321-5893FBBB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11F74-907E-4024-A33C-866226A9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36BEC-3C08-4D3A-83AD-7654BDE8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09" y="592428"/>
            <a:ext cx="8846713" cy="109470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C9CE0-7198-4540-B63F-89EF349D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40DB0-78C7-40CB-B3BC-19D2C0B1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21F22-FDB5-4B42-93D6-FBDCAD4C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2C4A6-7916-454E-B074-5D961C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9" y="273265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41687-7788-4192-92BE-E8A0D567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F3CE4-8A74-4AA7-A2EB-079E9062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4F042-84E7-4A5D-BC5C-532A853A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89DFD-1882-4D22-94D4-373116AC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98564-5D8D-4F99-AA97-39D8BF08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7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361C-A0C3-4DD2-B5CC-09C24A8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693" y="365125"/>
            <a:ext cx="8586106" cy="1325563"/>
          </a:xfrm>
        </p:spPr>
        <p:txBody>
          <a:bodyPr/>
          <a:lstStyle>
            <a:lvl1pPr algn="ctr">
              <a:defRPr b="1">
                <a:solidFill>
                  <a:srgbClr val="7030A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B5EAC-1A87-4E3E-952F-084844370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E955F-C089-43F9-B0DF-7B29B755F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C6A8CE-25F4-4D1D-B092-F062ABE0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601AE-0274-4A56-B797-11BAC2B5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25A3E-55E9-4125-A9DC-079D5A43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9" y="273265"/>
            <a:ext cx="1874567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5200650" y="212271"/>
            <a:ext cx="593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4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5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4CCC9-11BD-4480-B553-B9B4CA38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301912-A924-4D35-B39A-7C65A126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4E6BF-55ED-4A05-8DB4-125B87B30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6D9885-D78F-4546-8A8B-6EFB9E183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C33183-ECDA-41F8-8098-8F21D9A85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06BE35-9BE5-4233-BE3B-38FB574E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8C16BD-9A62-4800-84AE-1541C6A7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F7B874-6E87-495F-8EB3-E0B8983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7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9DF5C-15E9-422F-A0FB-F5BDF2DC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8C8F1B-93FF-4AAD-B6E7-32E5C9FE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80A155-4403-4B10-9309-CFE824B4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9E6A27-A4F8-44B6-B4F2-3F5A5174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A1004E-2A9D-49AF-9AE3-66C4CB96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B27C1-2EF4-4400-8085-F5BC18B7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2A1EEE-5274-4285-99E8-03C6311F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4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08242-D2A6-42EC-83C2-25B4D038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57C60-9F70-43CF-BC72-8A7B0AE1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84FE32-D0E4-49A1-B335-161E9D8A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C933F-4B66-4B3C-8161-1904108C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5941C9-46C1-40F6-A798-2E291398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09D44-6EF6-468C-AB34-180A1AD8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1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30A80-C0FE-4E40-83A8-46DC3128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4CD38-96D1-490B-A1DF-6459EA8CD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71FF8-8F35-473E-8AD8-29B15EBD0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D51B96-20FE-4F81-A14E-69454CD9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96EC8-84A1-43EA-8CC9-CBE08738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D6A857-0C3C-4B27-B515-4EDC15A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8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22F0E-9EE8-4AE1-A8C7-2E276889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0FB6D5-DBE0-47D0-B5B6-7D975F6FA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8CACA-EC05-45F5-BAD6-25534D0F2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972C7-CCA9-4E1A-81E2-DAF3A7F59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03551-9C1F-4A85-8A54-7A83A0CD6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09984" y="428604"/>
            <a:ext cx="8191557" cy="14287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800080"/>
                </a:solidFill>
              </a:rPr>
              <a:t>Этические основы общения с гражданами пожилого возраста и инвалидами, нуждающимися в долговременном уходе</a:t>
            </a:r>
            <a:endParaRPr lang="ru-RU" sz="2800" dirty="0">
              <a:solidFill>
                <a:srgbClr val="80008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67240" y="2071678"/>
            <a:ext cx="6733309" cy="368977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439" y="5926347"/>
            <a:ext cx="11572727" cy="595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Преподаватель: Степанова Наталья Ивановна, кандидат философских наук, доцент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0770" y="1522018"/>
            <a:ext cx="3048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100" b="1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lvl="0" algn="ctr"/>
            <a:r>
              <a:rPr lang="ru-RU" sz="1100" b="1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 СИСТЕМЫ СОЦИАЛЬНОЙ ЗАЩИТЫ ОРЕНБУРГСКОЙ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5855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939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Невербальное взаимодействие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493" y="1214422"/>
            <a:ext cx="6667547" cy="56435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это так называемый язык жестов. Тут в ход идет мимика, позы, касания, движения и т. д. Все эти инструменты открывают очень широкие возможности, позволяющие обходиться и без речи. Интересный момент: с помощью жестикуляций общаются и люди, и животные. Вспомните, когда собака виляет хвостом? Когда радуется чему-то. А вот кот таким же жестом выражает недовольство. Оскалив зубы, животное предупреждает, что будет нападать или защищаться. А если смотрит робко, из-подо лба – значит, сожалеет о своем поведении. Подобные примеры можно перечислять до бесконечности.</a:t>
            </a:r>
            <a:endParaRPr lang="ru-RU" dirty="0"/>
          </a:p>
        </p:txBody>
      </p:sp>
      <p:pic>
        <p:nvPicPr>
          <p:cNvPr id="5122" name="Picture 2" descr="C:\Users\8\Desktop\НОВЫЙ 2022 год\картинки\кар 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453" y="1636848"/>
            <a:ext cx="3326947" cy="2526795"/>
          </a:xfrm>
          <a:prstGeom prst="rect">
            <a:avLst/>
          </a:prstGeom>
          <a:noFill/>
        </p:spPr>
      </p:pic>
      <p:pic>
        <p:nvPicPr>
          <p:cNvPr id="5123" name="Picture 3" descr="C:\Users\8\Desktop\НОВЫЙ 2022 год\картинки\кар 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20" y="4149306"/>
            <a:ext cx="3611592" cy="270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573" y="1544128"/>
            <a:ext cx="9985623" cy="531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214422"/>
          <a:ext cx="109728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76" y="274638"/>
            <a:ext cx="9239315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Четыре группы невербальных средств общения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Кинесика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r>
              <a:rPr lang="ru-RU" dirty="0" smtClean="0"/>
              <a:t> экспрессивно-выразительные движения, поза, жест, мимика, походка; визуальный контакт (взгляд), направление движения, длина паузы, частота контакта (Например, взгляд: прячет взгляд – не вызывает доверия, расширенные зрачки – хорошее настроение, суженные – плохое настроение)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Просодика и экстралингвистика</a:t>
            </a:r>
            <a:r>
              <a:rPr lang="ru-RU" dirty="0" smtClean="0"/>
              <a:t>: интонация, громкость, пауза, вздох, смех, плач, кашель. (Например, повышение или понижение голоса,  выразительность, приостановка. Выразительность – эмоции, интонация – важно для привлечения внимания, пунктуация, дикция, ритм, логическое ударение, темп. Экстралингвистика – включение в речь пауз или психофизических проявлений человека – плач, кашель, смех, вздох. Быстрая речь – это взволнованность или обеспокоенность. Медленная – угнетенное состояние, горе, высокомерие или усталость)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184" y="571480"/>
            <a:ext cx="9810817" cy="7143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800080"/>
                </a:solidFill>
              </a:rPr>
              <a:t>Четыре группы невербальных </a:t>
            </a:r>
            <a:br>
              <a:rPr lang="ru-RU" sz="4000" b="1" dirty="0" smtClean="0">
                <a:solidFill>
                  <a:srgbClr val="800080"/>
                </a:solidFill>
              </a:rPr>
            </a:br>
            <a:r>
              <a:rPr lang="ru-RU" sz="4000" b="1" dirty="0" smtClean="0">
                <a:solidFill>
                  <a:srgbClr val="800080"/>
                </a:solidFill>
              </a:rPr>
              <a:t>средств общения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09" y="1643051"/>
            <a:ext cx="11430080" cy="5000659"/>
          </a:xfrm>
        </p:spPr>
        <p:txBody>
          <a:bodyPr>
            <a:normAutofit fontScale="47500" lnSpcReduction="20000"/>
          </a:bodyPr>
          <a:lstStyle/>
          <a:p>
            <a:r>
              <a:rPr lang="ru-RU" sz="5200" dirty="0" err="1" smtClean="0">
                <a:solidFill>
                  <a:srgbClr val="7030A0"/>
                </a:solidFill>
              </a:rPr>
              <a:t>Такесика</a:t>
            </a:r>
            <a:r>
              <a:rPr lang="ru-RU" sz="5200" dirty="0"/>
              <a:t>: </a:t>
            </a:r>
            <a:r>
              <a:rPr lang="ru-RU" sz="5200" dirty="0" smtClean="0"/>
              <a:t>рукопожатие</a:t>
            </a:r>
            <a:r>
              <a:rPr lang="ru-RU" sz="5200" dirty="0"/>
              <a:t>, </a:t>
            </a:r>
            <a:r>
              <a:rPr lang="ru-RU" sz="5200" dirty="0" smtClean="0"/>
              <a:t>поцелуй</a:t>
            </a:r>
            <a:r>
              <a:rPr lang="ru-RU" sz="5200" dirty="0"/>
              <a:t>, </a:t>
            </a:r>
            <a:r>
              <a:rPr lang="ru-RU" sz="5200" dirty="0" smtClean="0"/>
              <a:t>тембр</a:t>
            </a:r>
            <a:r>
              <a:rPr lang="ru-RU" sz="5200" dirty="0"/>
              <a:t>, </a:t>
            </a:r>
            <a:r>
              <a:rPr lang="ru-RU" sz="5200" dirty="0" smtClean="0"/>
              <a:t>похлопывания (Например, поддержка, одобрение, сочувствие. Готовы подставить плечо (подсознательно). Если ваш подопечный отказывается от процедуры, которая предусматривает прикосновения, необходимо выяснить причину его отказа (возможно, он стесняется, пытается что-то скрыть, не понимает смысла ваших действий или не хочет, чтобы именно вы осуществляли данную процедуру) и принять соответствующие меры)</a:t>
            </a:r>
            <a:endParaRPr lang="ru-RU" sz="5200" dirty="0"/>
          </a:p>
          <a:p>
            <a:r>
              <a:rPr lang="ru-RU" sz="5200" dirty="0" err="1">
                <a:solidFill>
                  <a:srgbClr val="7030A0"/>
                </a:solidFill>
              </a:rPr>
              <a:t>Проксемика</a:t>
            </a:r>
            <a:r>
              <a:rPr lang="ru-RU" sz="5200" dirty="0">
                <a:solidFill>
                  <a:srgbClr val="7030A0"/>
                </a:solidFill>
              </a:rPr>
              <a:t>:</a:t>
            </a:r>
            <a:r>
              <a:rPr lang="ru-RU" sz="5200" dirty="0"/>
              <a:t> </a:t>
            </a:r>
            <a:r>
              <a:rPr lang="ru-RU" sz="5200" dirty="0" smtClean="0"/>
              <a:t>ориентация</a:t>
            </a:r>
            <a:r>
              <a:rPr lang="ru-RU" sz="5200" dirty="0"/>
              <a:t>, </a:t>
            </a:r>
            <a:r>
              <a:rPr lang="ru-RU" sz="5200" dirty="0" smtClean="0"/>
              <a:t>дистанция (Зона </a:t>
            </a:r>
            <a:r>
              <a:rPr lang="ru-RU" sz="5200" dirty="0" err="1" smtClean="0"/>
              <a:t>общения.Интимное</a:t>
            </a:r>
            <a:r>
              <a:rPr lang="ru-RU" sz="5200" dirty="0" smtClean="0"/>
              <a:t> общение в зоне от 0 до 45 см; личное – 0,45-1,20; формальное – до 3 м; публичное – более 3 м; аудитория – до 7,5 м. Дети и пожилые  любят находиться на близком расстоянии. Молодежь и люди среднего возраста – подальше. Это объясняется степенью уверенности  в себе и личной защищенностью. Коммуникабельные люди расстояние сокращают. Неуверенные, интроверты – увеличивают)</a:t>
            </a:r>
            <a:endParaRPr lang="ru-RU" sz="5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5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Задание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21373" b="1950"/>
          <a:stretch>
            <a:fillRect/>
          </a:stretch>
        </p:blipFill>
        <p:spPr>
          <a:xfrm>
            <a:off x="1714471" y="1500174"/>
            <a:ext cx="10001320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Ключ к заданию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21804" b="2399"/>
          <a:stretch>
            <a:fillRect/>
          </a:stretch>
        </p:blipFill>
        <p:spPr>
          <a:xfrm>
            <a:off x="1523969" y="1500174"/>
            <a:ext cx="10287071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31" y="428604"/>
            <a:ext cx="8248669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Барьеры общения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819" y="1760313"/>
            <a:ext cx="11715832" cy="27860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Коммуникативные</a:t>
            </a:r>
            <a:r>
              <a:rPr lang="ru-RU" dirty="0" smtClean="0"/>
              <a:t>: логический, фонетический, семантический, эмоциональный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Перцептивные</a:t>
            </a:r>
            <a:r>
              <a:rPr lang="ru-RU" dirty="0" smtClean="0"/>
              <a:t>: эстетические, эффект ореола, отрицательные эмоции ,социальный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Психологические</a:t>
            </a:r>
            <a:r>
              <a:rPr lang="ru-RU" dirty="0" smtClean="0"/>
              <a:t>: модальность, боязнь контакта, ожидание непонимания, неготовность слушать и слышать, проекция или перенос, возрастной, эффект первичности, преждевременные выводы о другом человеке </a:t>
            </a:r>
          </a:p>
          <a:p>
            <a:endParaRPr lang="ru-RU" dirty="0"/>
          </a:p>
        </p:txBody>
      </p:sp>
      <p:pic>
        <p:nvPicPr>
          <p:cNvPr id="4" name="Picture 2" descr="C:\Users\8\Desktop\ГОСЗАДАНИЕ НА 2023 год\ранняя помощь\материал к лекциям\Лекции\кар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283" y="4436756"/>
            <a:ext cx="5236234" cy="242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23" y="571480"/>
            <a:ext cx="9525067" cy="508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Структура проблем коммуникации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652384"/>
              </p:ext>
            </p:extLst>
          </p:nvPr>
        </p:nvGraphicFramePr>
        <p:xfrm>
          <a:off x="577970" y="1733908"/>
          <a:ext cx="10852067" cy="4618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5644">
                  <a:extLst>
                    <a:ext uri="{9D8B030D-6E8A-4147-A177-3AD203B41FA5}">
                      <a16:colId xmlns:a16="http://schemas.microsoft.com/office/drawing/2014/main" val="2634423662"/>
                    </a:ext>
                  </a:extLst>
                </a:gridCol>
                <a:gridCol w="3399066">
                  <a:extLst>
                    <a:ext uri="{9D8B030D-6E8A-4147-A177-3AD203B41FA5}">
                      <a16:colId xmlns:a16="http://schemas.microsoft.com/office/drawing/2014/main" val="3343233796"/>
                    </a:ext>
                  </a:extLst>
                </a:gridCol>
                <a:gridCol w="3617357">
                  <a:extLst>
                    <a:ext uri="{9D8B030D-6E8A-4147-A177-3AD203B41FA5}">
                      <a16:colId xmlns:a16="http://schemas.microsoft.com/office/drawing/2014/main" val="2199890919"/>
                    </a:ext>
                  </a:extLst>
                </a:gridCol>
              </a:tblGrid>
              <a:tr h="96788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Вербальные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Невербальные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Субъективные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91807"/>
                  </a:ext>
                </a:extLst>
              </a:tr>
              <a:tr h="3650374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Анатомические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изменения 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Нарушения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 стороны ЦНС 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Нарушения в строении речевых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органов</a:t>
                      </a:r>
                    </a:p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Глухота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Нарушение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психомоторики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Нарушение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координации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Депрессия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Стереотипы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Предвзятые представления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Плохие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отношения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Отсутствие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внимания, интереса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Пренебрежение фактами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Ошибки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построения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высказываний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Неверный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выбор стратегии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6357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2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642918"/>
            <a:ext cx="9239315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Трудности, возникающие при сообщении информации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2214554"/>
            <a:ext cx="10972800" cy="42148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использование профессиональных терминов или жаргона;</a:t>
            </a:r>
          </a:p>
          <a:p>
            <a:r>
              <a:rPr lang="ru-RU" dirty="0" smtClean="0"/>
              <a:t> передача очень большого объема информации;</a:t>
            </a:r>
          </a:p>
          <a:p>
            <a:r>
              <a:rPr lang="ru-RU" dirty="0" smtClean="0"/>
              <a:t> дефекты речи (заикание, сильный акцент и др.);</a:t>
            </a:r>
          </a:p>
          <a:p>
            <a:r>
              <a:rPr lang="ru-RU" dirty="0" smtClean="0"/>
              <a:t> несоответствие скорости передачи информации и скорости ее восприятия;</a:t>
            </a:r>
          </a:p>
          <a:p>
            <a:r>
              <a:rPr lang="ru-RU" dirty="0" smtClean="0"/>
              <a:t> противоречивость информации;</a:t>
            </a:r>
          </a:p>
          <a:p>
            <a:r>
              <a:rPr lang="ru-RU" dirty="0" smtClean="0"/>
              <a:t> искаженность информации;</a:t>
            </a:r>
          </a:p>
          <a:p>
            <a:r>
              <a:rPr lang="ru-RU" dirty="0" smtClean="0"/>
              <a:t> несоответствие вербальных и невербальных сообщений;</a:t>
            </a:r>
          </a:p>
          <a:p>
            <a:r>
              <a:rPr lang="ru-RU" dirty="0" smtClean="0"/>
              <a:t> некорректный способ передачи информации, например, агрессивный;</a:t>
            </a:r>
          </a:p>
          <a:p>
            <a:r>
              <a:rPr lang="ru-RU" dirty="0" smtClean="0"/>
              <a:t> культурные барьеры.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253" y="745355"/>
            <a:ext cx="10972800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4810B8"/>
                </a:solidFill>
              </a:rPr>
              <a:t>Общение </a:t>
            </a:r>
            <a:endParaRPr lang="ru-RU" b="1" dirty="0">
              <a:solidFill>
                <a:srgbClr val="4810B8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0960" y="1604513"/>
            <a:ext cx="11201440" cy="261030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Человек находится в процессе общения с окружающим миром в течение всей своей жизни. Все начинается с самого рождения и заканчивается моментом смерти. Человек общается с людьми ради личных целей, например, получения опыта или знаний, повышения социального статуса или получения желаемого. В близких людях он видит радость или утешение, может обратиться к ним по какой-либо просьбе или же попросить помощи в случае несчастья.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8\Desktop\НОВЫЙ 2022 год\картинки\кар 1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86" y="3768473"/>
            <a:ext cx="4462746" cy="294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25" y="785794"/>
            <a:ext cx="94298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Трудности, возникающие при получении информационного сообщения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500306"/>
            <a:ext cx="10972800" cy="400052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шумная обстановка;</a:t>
            </a:r>
          </a:p>
          <a:p>
            <a:pPr lvl="0"/>
            <a:r>
              <a:rPr lang="ru-RU" dirty="0" smtClean="0"/>
              <a:t>нарушения (ухудшение или потеря) слуха;</a:t>
            </a:r>
          </a:p>
          <a:p>
            <a:pPr lvl="0"/>
            <a:r>
              <a:rPr lang="ru-RU" dirty="0" smtClean="0"/>
              <a:t>нарушения (ухудшение или потеря) зрения;</a:t>
            </a:r>
          </a:p>
          <a:p>
            <a:pPr lvl="0"/>
            <a:r>
              <a:rPr lang="ru-RU" dirty="0" smtClean="0"/>
              <a:t>умственные нарушения;</a:t>
            </a:r>
          </a:p>
          <a:p>
            <a:pPr lvl="0"/>
            <a:r>
              <a:rPr lang="ru-RU" dirty="0" smtClean="0"/>
              <a:t>дискомфорт или боль;</a:t>
            </a:r>
          </a:p>
          <a:p>
            <a:pPr lvl="0"/>
            <a:r>
              <a:rPr lang="ru-RU" dirty="0" smtClean="0"/>
              <a:t>рассеянность, беспокойство, неуверенность в себе;</a:t>
            </a:r>
          </a:p>
          <a:p>
            <a:pPr lvl="0"/>
            <a:r>
              <a:rPr lang="ru-RU" dirty="0" smtClean="0"/>
              <a:t>физическая неспособность к усвоению информации.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7" y="428604"/>
            <a:ext cx="8724923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Позитивное общение при наличии трудностей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1857364"/>
            <a:ext cx="11620581" cy="450059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Общение с людьми, </a:t>
            </a:r>
            <a:r>
              <a:rPr lang="ru-RU" dirty="0" smtClean="0">
                <a:solidFill>
                  <a:srgbClr val="7030A0"/>
                </a:solidFill>
              </a:rPr>
              <a:t>не говорящими по-русски </a:t>
            </a:r>
            <a:r>
              <a:rPr lang="ru-RU" dirty="0" smtClean="0"/>
              <a:t>(услуги переводчика, корректный и нейтральный перевод, личная конфиденциальная информация)</a:t>
            </a:r>
          </a:p>
          <a:p>
            <a:r>
              <a:rPr lang="ru-RU" dirty="0" smtClean="0"/>
              <a:t>Обращение к людям </a:t>
            </a:r>
            <a:r>
              <a:rPr lang="ru-RU" dirty="0" smtClean="0">
                <a:solidFill>
                  <a:srgbClr val="7030A0"/>
                </a:solidFill>
              </a:rPr>
              <a:t>разных культур </a:t>
            </a:r>
            <a:r>
              <a:rPr lang="ru-RU" dirty="0" smtClean="0"/>
              <a:t>(мобильность технических приемов коммуникации, индивидуальный подход, приемлемость тактильных приветствий)</a:t>
            </a:r>
          </a:p>
          <a:p>
            <a:r>
              <a:rPr lang="ru-RU" dirty="0" smtClean="0"/>
              <a:t>Общение с людьми, имеющими </a:t>
            </a:r>
            <a:r>
              <a:rPr lang="ru-RU" dirty="0" smtClean="0">
                <a:solidFill>
                  <a:srgbClr val="7030A0"/>
                </a:solidFill>
              </a:rPr>
              <a:t>умственные отклонения </a:t>
            </a:r>
            <a:r>
              <a:rPr lang="ru-RU" dirty="0" smtClean="0"/>
              <a:t>(восприятие подопечными информации, напоминание и объяснение причин действий, работа с воспоминаниями)</a:t>
            </a:r>
          </a:p>
          <a:p>
            <a:r>
              <a:rPr lang="ru-RU" dirty="0" smtClean="0"/>
              <a:t>Коммуникация с людьми с </a:t>
            </a:r>
            <a:r>
              <a:rPr lang="ru-RU" dirty="0" smtClean="0">
                <a:solidFill>
                  <a:srgbClr val="7030A0"/>
                </a:solidFill>
              </a:rPr>
              <a:t>нарушениями слуха </a:t>
            </a:r>
            <a:r>
              <a:rPr lang="ru-RU" dirty="0" smtClean="0"/>
              <a:t>(приемы невербального общения, ритм и тембр речи, повторение услышанного, правильность использования слуховых аппаратов, посторонние шумы, телетекст, субтитры)</a:t>
            </a:r>
          </a:p>
          <a:p>
            <a:r>
              <a:rPr lang="ru-RU" dirty="0" smtClean="0"/>
              <a:t>Коммуникация с людьми, имеющими </a:t>
            </a:r>
            <a:r>
              <a:rPr lang="ru-RU" dirty="0" smtClean="0">
                <a:solidFill>
                  <a:srgbClr val="7030A0"/>
                </a:solidFill>
              </a:rPr>
              <a:t>нарушения зрения </a:t>
            </a:r>
            <a:r>
              <a:rPr lang="ru-RU" dirty="0" smtClean="0"/>
              <a:t>(осторожность при прикосновении, изменениях, предоставление информации)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971" y="285728"/>
            <a:ext cx="1097280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Успешная коммуникация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274" y="1664899"/>
            <a:ext cx="6435307" cy="47200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успешного общения с подопечным необходимо убедиться в том, что, человек, получающий информацию, понимает ее содержание адекватно.</a:t>
            </a:r>
          </a:p>
          <a:p>
            <a:r>
              <a:rPr lang="ru-RU" dirty="0" smtClean="0"/>
              <a:t>Возможные причины нарушения коммуникации медицинского характера - анатомические/физические изменения, нарушения со стороны центральной нервной системы, повреждение мозга (гибель, дегенерация клеток мозга), нарушение речи, глухота.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075" name="Picture 3" descr="C:\Users\8\Desktop\10кар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576" y="2000241"/>
            <a:ext cx="571442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614" y="405442"/>
            <a:ext cx="9639291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Проблемы коммуникации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336" y="1459736"/>
            <a:ext cx="11715832" cy="28575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Коммуникация невозможна, если человек не может сообщить информацию в полном объеме (находится без сознания, не может говорить, не может подобрать слова, не в состоянии построить предложение, теряет "красную линию" доносимой им информации) или получить информацию в полном объеме (глухота, отсутствие восприятия смысла информации). Это средства вербального общения.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основным невербальным средствам общения относят жестикуляцию и мимику. В невербальном общении проблемы коммуникации могут приводить к нарушениям психомоторики и координации. Недооценка коммуникативных проблем приводит к полной изоляции человека или развитию депрессии.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s://edinstvo-nk.ru/wp-content/uploads/2019/10/cancer-caregivers-face-difficult-dem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479" y="4340986"/>
            <a:ext cx="4946150" cy="251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27" y="571480"/>
            <a:ext cx="9429773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Этические проблемы общения с пожилыми и инвалидами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600201"/>
            <a:ext cx="11430080" cy="4525963"/>
          </a:xfrm>
        </p:spPr>
        <p:txBody>
          <a:bodyPr/>
          <a:lstStyle/>
          <a:p>
            <a:r>
              <a:rPr lang="ru-RU" dirty="0" smtClean="0"/>
              <a:t>Семейные отношения подопечных</a:t>
            </a:r>
          </a:p>
          <a:p>
            <a:r>
              <a:rPr lang="ru-RU" dirty="0" smtClean="0"/>
              <a:t>Отношение близких людей получателя </a:t>
            </a:r>
            <a:r>
              <a:rPr lang="ru-RU" dirty="0" err="1" smtClean="0"/>
              <a:t>соцуслуг</a:t>
            </a:r>
            <a:r>
              <a:rPr lang="ru-RU" dirty="0" smtClean="0"/>
              <a:t> к социальной службе</a:t>
            </a:r>
          </a:p>
          <a:p>
            <a:r>
              <a:rPr lang="ru-RU" dirty="0" smtClean="0"/>
              <a:t>Взаимоотношения получателей социальных услуг с сотрудниками учреждений соцзащиты</a:t>
            </a:r>
          </a:p>
          <a:p>
            <a:r>
              <a:rPr lang="ru-RU" dirty="0" smtClean="0"/>
              <a:t>Конфиденциальность</a:t>
            </a:r>
          </a:p>
          <a:p>
            <a:r>
              <a:rPr lang="ru-RU" dirty="0" smtClean="0"/>
              <a:t>Профессиональные дилеммы</a:t>
            </a:r>
          </a:p>
          <a:p>
            <a:r>
              <a:rPr lang="ru-RU" dirty="0" smtClean="0"/>
              <a:t>Сохранение позитивности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23" y="274638"/>
            <a:ext cx="939167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</a:rPr>
              <a:t>Симптомы депрессии в старческом возрасте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820437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Постоянные жалобы на здоровье, которые не совпадают с клинической картиной заболевания.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Мысли о смерти и собственной ненужности.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Необоснованное чувство вины.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Панические атаки и бессонница.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Многократные эпизоды истерии, возникающие на пустом месте.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Апатия, сменяющаяся воодушевлением, и наоборот.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Потеря аппетита и резкое снижение веса.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Внутренняя тревога и беспричинные слезы.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Вялость, снижение активности.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Агрессия и раздражительность.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8\Desktop\НОВЫЙ 2022 год\картинки\ка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773" y="5143512"/>
            <a:ext cx="4110739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1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216" y="319702"/>
            <a:ext cx="8591573" cy="99752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</a:rPr>
              <a:t>Выученная беспомощность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0025" y="1237500"/>
            <a:ext cx="6858048" cy="551410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состояние </a:t>
            </a:r>
            <a:r>
              <a:rPr lang="ru-RU" sz="2400" dirty="0" smtClean="0"/>
              <a:t>человека, </a:t>
            </a:r>
            <a:r>
              <a:rPr lang="ru-RU" sz="2400" dirty="0"/>
              <a:t>при котором индивид не предпринимает попыток к улучшению своего состояния (не пытается избежать отрицательных стимулов или получить положительные), хотя имеет такую возможность. Появляется, как правило, после нескольких неудачных попыток воздействовать на отрицательные обстоятельства среды (или избежать их) и характеризуется пассивностью, отказом от действия, нежеланием менять враждебную среду или избегать её, даже когда появляется такая возможность. У людей, согласно ряду исследований, сопровождается потерей чувства свободы и контроля, неверием в возможность изменений и в собственные силы, подавленностью, депрессией и даже ускорением наступления </a:t>
            </a:r>
            <a:r>
              <a:rPr lang="ru-RU" sz="2400" dirty="0" smtClean="0"/>
              <a:t>смерти.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936" t="21562" r="26522" b="6103"/>
          <a:stretch/>
        </p:blipFill>
        <p:spPr>
          <a:xfrm>
            <a:off x="476211" y="2071678"/>
            <a:ext cx="4732071" cy="32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914" y="583722"/>
            <a:ext cx="8953563" cy="9975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</a:rPr>
              <a:t>Психоэмоциональное состояние лица, нуждающегося в долговременном уходе </a:t>
            </a:r>
            <a:endParaRPr lang="ru-RU" sz="3200" b="1" dirty="0">
              <a:solidFill>
                <a:srgbClr val="80008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2320506"/>
            <a:ext cx="4448176" cy="345782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571612"/>
            <a:ext cx="7086599" cy="46053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теряется интерес к окружающему;</a:t>
            </a:r>
            <a:endParaRPr lang="ru-RU" b="1" dirty="0"/>
          </a:p>
          <a:p>
            <a:pPr lvl="0"/>
            <a:r>
              <a:rPr lang="ru-RU" dirty="0"/>
              <a:t>наблюдается общая заторможенность;</a:t>
            </a:r>
            <a:endParaRPr lang="ru-RU" b="1" dirty="0"/>
          </a:p>
          <a:p>
            <a:pPr lvl="0"/>
            <a:r>
              <a:rPr lang="ru-RU" dirty="0"/>
              <a:t>не получается сконцентрироваться на чём-либо достаточно длительное время;</a:t>
            </a:r>
            <a:endParaRPr lang="ru-RU" b="1" dirty="0"/>
          </a:p>
          <a:p>
            <a:pPr lvl="0"/>
            <a:r>
              <a:rPr lang="ru-RU" dirty="0"/>
              <a:t>больной отказывается от лечения, диагностики, врачебной помощи.</a:t>
            </a:r>
            <a:endParaRPr lang="ru-RU" b="1" dirty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800080"/>
                </a:solidFill>
              </a:rPr>
              <a:t>Методы восстановления психоэмоционального здоровья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возможностей для творческой активности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посещения сеансов психотерапии (при наличии для этого физических возможностей)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интереса к какой-либо сфере деятельности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52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66976" y="500042"/>
            <a:ext cx="9239315" cy="7065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800080"/>
                </a:solidFill>
              </a:rPr>
              <a:t>Причины возникновения нестабильного поведения у пожилых людей и инвалидов </a:t>
            </a:r>
            <a:endParaRPr lang="ru-RU" sz="2800" b="1" dirty="0">
              <a:solidFill>
                <a:srgbClr val="80008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71461" y="1643051"/>
            <a:ext cx="11232611" cy="45339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Прием сильных лекарственных </a:t>
            </a:r>
            <a:r>
              <a:rPr lang="ru-RU" dirty="0" smtClean="0"/>
              <a:t>препаратов</a:t>
            </a:r>
            <a:endParaRPr lang="ru-RU" b="1" dirty="0"/>
          </a:p>
          <a:p>
            <a:pPr lvl="0"/>
            <a:r>
              <a:rPr lang="ru-RU" dirty="0"/>
              <a:t>Сильная </a:t>
            </a:r>
            <a:r>
              <a:rPr lang="ru-RU" dirty="0" smtClean="0"/>
              <a:t>боль</a:t>
            </a:r>
            <a:endParaRPr lang="ru-RU" b="1" dirty="0"/>
          </a:p>
          <a:p>
            <a:pPr lvl="0"/>
            <a:r>
              <a:rPr lang="ru-RU" dirty="0"/>
              <a:t>Внешние раздражители, такие как: яркий свет, громкие звуки, низкая или наоборот высокая температура в </a:t>
            </a:r>
            <a:r>
              <a:rPr lang="ru-RU" dirty="0" smtClean="0"/>
              <a:t>помещении</a:t>
            </a:r>
            <a:endParaRPr lang="ru-RU" b="1" dirty="0"/>
          </a:p>
          <a:p>
            <a:pPr lvl="0"/>
            <a:r>
              <a:rPr lang="ru-RU" dirty="0"/>
              <a:t>Возникновение галлюцинаций (люди видят или слышат то, чего нет в действительности, начинают бороться с этим, а окружающие даже не понимают в чем же дело</a:t>
            </a:r>
            <a:r>
              <a:rPr lang="ru-RU" dirty="0" smtClean="0"/>
              <a:t>)</a:t>
            </a:r>
            <a:endParaRPr lang="ru-RU" b="1" dirty="0"/>
          </a:p>
          <a:p>
            <a:pPr lvl="0"/>
            <a:r>
              <a:rPr lang="ru-RU" dirty="0"/>
              <a:t>Снижение восприимчивости (ухудшение слуха и зрения, замедление мыслительной деятельности, проблемы с памятью</a:t>
            </a:r>
            <a:r>
              <a:rPr lang="ru-RU" dirty="0" smtClean="0"/>
              <a:t>)</a:t>
            </a:r>
            <a:endParaRPr lang="ru-RU" b="1" dirty="0"/>
          </a:p>
          <a:p>
            <a:pPr lvl="0"/>
            <a:r>
              <a:rPr lang="ru-RU" dirty="0"/>
              <a:t>Ощущение полного одиночества и </a:t>
            </a:r>
            <a:r>
              <a:rPr lang="ru-RU" dirty="0" smtClean="0"/>
              <a:t>ненужности</a:t>
            </a:r>
            <a:endParaRPr lang="ru-RU" b="1" dirty="0"/>
          </a:p>
          <a:p>
            <a:pPr lvl="0"/>
            <a:r>
              <a:rPr lang="ru-RU" dirty="0"/>
              <a:t>Попытка привлечь </a:t>
            </a:r>
            <a:r>
              <a:rPr lang="ru-RU" dirty="0" smtClean="0"/>
              <a:t>внимание</a:t>
            </a:r>
            <a:endParaRPr lang="ru-RU" b="1" dirty="0"/>
          </a:p>
          <a:p>
            <a:pPr lvl="0"/>
            <a:r>
              <a:rPr lang="ru-RU" dirty="0"/>
              <a:t>Недоверие к </a:t>
            </a:r>
            <a:r>
              <a:rPr lang="ru-RU" dirty="0" smtClean="0"/>
              <a:t>окружению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86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28" y="357166"/>
            <a:ext cx="857256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</a:rPr>
              <a:t>Как стать другом своему подопечному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906" y="1691302"/>
            <a:ext cx="11582400" cy="4045264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Много говорите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Руководите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Проявляйте инициативу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Понимание особенностей возраста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Оказывайте помощь в меру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Проявляйте интерес и вызывайте эмоции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Доброта и сострадательность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Стрессоустойчивость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Терпение и контроль над своими эмоциями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Коммуникация и отзывчивость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8\Desktop\НОВЫЙ 2022 год\картинки\кар 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92" y="4165598"/>
            <a:ext cx="5075208" cy="2692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04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81224" y="585226"/>
            <a:ext cx="9201176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800080"/>
                </a:solidFill>
              </a:rPr>
              <a:t>Позитивная коммуникация</a:t>
            </a:r>
            <a:endParaRPr lang="ru-RU" sz="4400" b="1" dirty="0">
              <a:solidFill>
                <a:srgbClr val="80008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85710" y="1578634"/>
            <a:ext cx="11620581" cy="39220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/>
              <a:t>Коммуникация </a:t>
            </a:r>
            <a:r>
              <a:rPr lang="ru-RU" sz="2800" dirty="0"/>
              <a:t>– (от англ. – сообщать, передавать) – это процесс передачи и получения информации, т.е. контакт или общение. </a:t>
            </a:r>
          </a:p>
          <a:p>
            <a:pPr marL="0" indent="0">
              <a:buNone/>
            </a:pPr>
            <a:r>
              <a:rPr lang="ru-RU" sz="2800" b="1" dirty="0" smtClean="0"/>
              <a:t>Позитивная </a:t>
            </a:r>
            <a:r>
              <a:rPr lang="ru-RU" sz="2800" b="1" dirty="0"/>
              <a:t>коммуникация </a:t>
            </a:r>
            <a:r>
              <a:rPr lang="ru-RU" sz="2800" dirty="0"/>
              <a:t>трактуется как взаимодействие, основанное на положительных </a:t>
            </a:r>
            <a:r>
              <a:rPr lang="ru-RU" sz="2800" dirty="0" smtClean="0"/>
              <a:t>эмоциях</a:t>
            </a:r>
            <a:r>
              <a:rPr lang="ru-RU" sz="2800" dirty="0"/>
              <a:t>, направленное на </a:t>
            </a:r>
            <a:r>
              <a:rPr lang="ru-RU" sz="2800" dirty="0" smtClean="0"/>
              <a:t>взаимопонимание, </a:t>
            </a:r>
            <a:r>
              <a:rPr lang="ru-RU" sz="2800" dirty="0"/>
              <a:t>и приносящая удовлетворение всем участникам. </a:t>
            </a:r>
            <a:r>
              <a:rPr lang="ru-RU" sz="2800" dirty="0" smtClean="0"/>
              <a:t>Конститутивными </a:t>
            </a:r>
            <a:r>
              <a:rPr lang="ru-RU" sz="2800" dirty="0"/>
              <a:t>признаками позитивной коммуникации являются ее конструктивность, эффективность </a:t>
            </a:r>
            <a:r>
              <a:rPr lang="ru-RU" sz="2800" dirty="0" smtClean="0"/>
              <a:t>и </a:t>
            </a:r>
            <a:r>
              <a:rPr lang="ru-RU" sz="2800" dirty="0"/>
              <a:t>ориентация на благоприятное развитие взаимоотношений.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Способы установления позитивной коммуникации с пожилыми людьми и инвалидами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Работа с воспоминаниями</a:t>
            </a:r>
          </a:p>
          <a:p>
            <a:r>
              <a:rPr lang="ru-RU" sz="2800" dirty="0" smtClean="0"/>
              <a:t>Адаптация к действительности</a:t>
            </a:r>
          </a:p>
        </p:txBody>
      </p:sp>
      <p:pic>
        <p:nvPicPr>
          <p:cNvPr id="2051" name="Picture 3" descr="C:\Users\8\Desktop\НОВЫЙ 2022 год\картинки\кар 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1" y="4572008"/>
            <a:ext cx="5619747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02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25" y="428604"/>
            <a:ext cx="9429816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выстроить доверительные отношения с подопечным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Понимание особенностей возраста</a:t>
            </a:r>
          </a:p>
          <a:p>
            <a:r>
              <a:rPr lang="ru-RU" dirty="0" smtClean="0"/>
              <a:t>Оказывать помощи в меру</a:t>
            </a:r>
          </a:p>
          <a:p>
            <a:r>
              <a:rPr lang="ru-RU" dirty="0" smtClean="0"/>
              <a:t>Проявлять интерес, вызывать эмоции</a:t>
            </a:r>
            <a:endParaRPr lang="ru-RU" dirty="0"/>
          </a:p>
        </p:txBody>
      </p:sp>
      <p:pic>
        <p:nvPicPr>
          <p:cNvPr id="4" name="Picture 2" descr="C:\Users\8\Desktop\ГОСЗАДАНИЕ НА 2023 год\ранняя помощь\материал к лекциям\Лекции\кар 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974" y="3286124"/>
            <a:ext cx="618934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8\Desktop\ГОСЗАДАНИЕ НА 2023 год\ранняя помощь\материал к лекциям\Лекции\кар 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13" y="1928802"/>
            <a:ext cx="11051833" cy="273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66976" y="571480"/>
            <a:ext cx="8915424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Работа с воспоминаниями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«вербальное путешествие в прошлое»:</a:t>
            </a:r>
          </a:p>
          <a:p>
            <a:r>
              <a:rPr lang="ru-RU" dirty="0" smtClean="0"/>
              <a:t>можно лучше понять индивидуальность человека и его культурные корни</a:t>
            </a:r>
          </a:p>
          <a:p>
            <a:r>
              <a:rPr lang="ru-RU" dirty="0" smtClean="0"/>
              <a:t>вовлекает подопечного в умственно-стимулирующую деятельность</a:t>
            </a:r>
          </a:p>
          <a:p>
            <a:r>
              <a:rPr lang="ru-RU" dirty="0" smtClean="0"/>
              <a:t>позволяет вернуть чувство собственного достоинства и ощущение незаменимости</a:t>
            </a:r>
          </a:p>
          <a:p>
            <a:r>
              <a:rPr lang="ru-RU" dirty="0" smtClean="0"/>
              <a:t>сравнение преодоления трудностей в настоящем и прошлом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Адаптация людей к действительности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Сообщение простой информации (о дне, дате, погоде)</a:t>
            </a:r>
          </a:p>
          <a:p>
            <a:r>
              <a:rPr lang="ru-RU" dirty="0" smtClean="0"/>
              <a:t>Привлечение внимания людей к деятельности и событиям, происходящим вокруг в настоящее время</a:t>
            </a:r>
          </a:p>
          <a:p>
            <a:endParaRPr lang="ru-RU" dirty="0"/>
          </a:p>
        </p:txBody>
      </p:sp>
      <p:pic>
        <p:nvPicPr>
          <p:cNvPr id="4" name="Picture 2" descr="C:\Users\8\Desktop\ГОСЗАДАНИЕ НА 2023 год\ранняя помощь\материал к лекциям\Лекции\кар 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851" y="3774871"/>
            <a:ext cx="4971707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27" y="500043"/>
            <a:ext cx="8591573" cy="72043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800080"/>
                </a:solidFill>
              </a:rPr>
              <a:t>ОБЩЕНИЕ</a:t>
            </a:r>
            <a:endParaRPr lang="ru-RU" sz="4400" b="1" dirty="0">
              <a:solidFill>
                <a:srgbClr val="80008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86754" y="3929066"/>
            <a:ext cx="3905247" cy="292893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712" y="1578634"/>
            <a:ext cx="11049077" cy="47704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– </a:t>
            </a:r>
            <a:r>
              <a:rPr lang="ru-RU" sz="2800" dirty="0"/>
              <a:t>это обмен информацией с применением различных средств коммуникации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Общение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включает: </a:t>
            </a:r>
          </a:p>
          <a:p>
            <a:r>
              <a:rPr lang="ru-RU" sz="2800" dirty="0"/>
              <a:t>формирование определенных образцов и моделей поведения;</a:t>
            </a:r>
          </a:p>
          <a:p>
            <a:r>
              <a:rPr lang="ru-RU" sz="2800" dirty="0"/>
              <a:t>взаимодействие людей;</a:t>
            </a:r>
          </a:p>
          <a:p>
            <a:r>
              <a:rPr lang="ru-RU" sz="2800" dirty="0"/>
              <a:t>взаимное влияние людей друг на друга;</a:t>
            </a:r>
          </a:p>
          <a:p>
            <a:r>
              <a:rPr lang="ru-RU" sz="2800" dirty="0"/>
              <a:t>обмен информацией;</a:t>
            </a:r>
          </a:p>
          <a:p>
            <a:r>
              <a:rPr lang="ru-RU" sz="2800" dirty="0"/>
              <a:t>формирование отношений между людьми;</a:t>
            </a:r>
          </a:p>
          <a:p>
            <a:r>
              <a:rPr lang="ru-RU" sz="2800" dirty="0"/>
              <a:t>взаимное переживание и понимание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людьми </a:t>
            </a:r>
            <a:r>
              <a:rPr lang="ru-RU" sz="2800" dirty="0"/>
              <a:t>друг друга;</a:t>
            </a:r>
          </a:p>
          <a:p>
            <a:r>
              <a:rPr lang="ru-RU" sz="2800" dirty="0"/>
              <a:t>формирование образа внутреннего </a:t>
            </a:r>
            <a:r>
              <a:rPr lang="ru-RU" sz="2800" dirty="0">
                <a:latin typeface="Arial" charset="0"/>
              </a:rPr>
              <a:t>«</a:t>
            </a:r>
            <a:r>
              <a:rPr lang="ru-RU" sz="2800" dirty="0"/>
              <a:t>Я</a:t>
            </a:r>
            <a:r>
              <a:rPr lang="ru-RU" sz="2800" dirty="0">
                <a:latin typeface="Arial" charset="0"/>
              </a:rPr>
              <a:t>»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человека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9" y="214291"/>
            <a:ext cx="2464343" cy="10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FFFF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28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23" y="357166"/>
            <a:ext cx="9391677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Вербальная коммуникация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0960" y="1509622"/>
            <a:ext cx="11525331" cy="30968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самый распространенный, используемый подавляющим большинством людей способ общения. Данным термином обозначается коммуникативное взаимодействие с помощью речи, а именно сообщение некой информации, ее восприятие и понимание.</a:t>
            </a:r>
          </a:p>
          <a:p>
            <a:r>
              <a:rPr lang="ru-RU" dirty="0" smtClean="0"/>
              <a:t>Вербальная коммуникация осуществляется через речь, как устную, так и письменную. Речь можно выразить либо языком, либо написанными знаками. Таким образом, общение посредством вербальной коммуникации подразумевает взаимодействие в ходе разговора либо при помощи сообщений, предназначенных для собеседника.</a:t>
            </a:r>
          </a:p>
          <a:p>
            <a:endParaRPr lang="ru-RU" dirty="0"/>
          </a:p>
        </p:txBody>
      </p:sp>
      <p:pic>
        <p:nvPicPr>
          <p:cNvPr id="3074" name="Picture 2" descr="C:\Users\8\Desktop\НОВЫЙ 2022 год\картинки\кар 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189" y="4648836"/>
            <a:ext cx="2748734" cy="2061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63847" y="4760709"/>
            <a:ext cx="8382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Несмотря на то что общение – это неотъемлемая часть жизни, эффективность вербальной коммуникации далека от 100 %. Принято считать, что от задуманного объема информации можно высказать примерно 80 %, но еще часть будет потеряна «на другой стороне» – собеседник воспримет примерно 60–70 %. При этом если совершать ошибки в вербальной коммуникации, то шансы корректно донести желаемое невелики.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23" y="214290"/>
            <a:ext cx="9391677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Невербальное общение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8\Desktop\НОВЫЙ 2022 год\картинки\кар 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039155" y="4071942"/>
            <a:ext cx="5152845" cy="2571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7686" y="1580505"/>
            <a:ext cx="11525331" cy="428628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это коммуникационное взаимодействие между индивидами без использования слов (передача информации или влияние друг на друга через образы, интонации, жесты, мимику, пантомимику, изменение мизансцены общения), то есть без речевых и языковых средств, представленных в прямой или какой-либо знаковой форме.  Инструментом такого «общения» становится тело человека, обладающее широким диапазоном средств и способов передачи информации или обмена ею, которое включает в себя все формы самовыражения человека.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Невербальные средства общения нужны для того, чтобы: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регулировать течение процесса общения, создавать психологический контакт между партнерами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обогащать значения, передаваемые словами, направлять истолкование словесного текста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выражать эмоции и отражать истолкование ситуации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помогать в учебной деятельности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сообщать о своём согласии или несогласии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общаться с глухими и слабослышащими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1963" y="5286388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Иоганн Кристоф Фридрих фон Шиллер</a:t>
            </a:r>
            <a:br>
              <a:rPr lang="ru-RU" sz="2400" dirty="0" smtClean="0"/>
            </a:br>
            <a:r>
              <a:rPr lang="ru-RU" sz="2400" dirty="0" smtClean="0"/>
              <a:t> (немецкий поэт, философ, теоретик искусства и драматург, профессор истории и военный врач)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09" y="1647645"/>
            <a:ext cx="5384800" cy="4021303"/>
          </a:xfrm>
        </p:spPr>
        <p:txBody>
          <a:bodyPr>
            <a:normAutofit/>
          </a:bodyPr>
          <a:lstStyle/>
          <a:p>
            <a:r>
              <a:rPr lang="ru-RU" dirty="0" smtClean="0"/>
              <a:t>«Из слов человека можно только заключить, каким он намерен казаться, но каков он на самом деле – приходится угадывать по его мимике и ужимкам при высказывании слов, по тем движениям, которые он делает нехотя»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8\Desktop\НОВЫЙ 2022 год\картинки\кар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0612" y="592506"/>
            <a:ext cx="469359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1793</Words>
  <Application>Microsoft Office PowerPoint</Application>
  <PresentationFormat>Широкоэкранный</PresentationFormat>
  <Paragraphs>168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Этические основы общения с гражданами пожилого возраста и инвалидами, нуждающимися в долговременном уходе</vt:lpstr>
      <vt:lpstr>Общение </vt:lpstr>
      <vt:lpstr>Позитивная коммуникация</vt:lpstr>
      <vt:lpstr>Работа с воспоминаниями</vt:lpstr>
      <vt:lpstr>Адаптация людей к действительности</vt:lpstr>
      <vt:lpstr>ОБЩЕНИЕ</vt:lpstr>
      <vt:lpstr>Вербальная коммуникация </vt:lpstr>
      <vt:lpstr>Невербальное общение</vt:lpstr>
      <vt:lpstr>Иоганн Кристоф Фридрих фон Шиллер  (немецкий поэт, философ, теоретик искусства и драматург, профессор истории и военный врач) </vt:lpstr>
      <vt:lpstr>Невербальное взаимодействие</vt:lpstr>
      <vt:lpstr>Презентация PowerPoint</vt:lpstr>
      <vt:lpstr>Презентация PowerPoint</vt:lpstr>
      <vt:lpstr>Четыре группы невербальных средств общения</vt:lpstr>
      <vt:lpstr>Четыре группы невербальных  средств общения</vt:lpstr>
      <vt:lpstr>Задание</vt:lpstr>
      <vt:lpstr>Ключ к заданию </vt:lpstr>
      <vt:lpstr>Барьеры общения</vt:lpstr>
      <vt:lpstr>Структура проблем коммуникации</vt:lpstr>
      <vt:lpstr>Трудности, возникающие при сообщении информации</vt:lpstr>
      <vt:lpstr>Трудности, возникающие при получении информационного сообщения</vt:lpstr>
      <vt:lpstr>Позитивное общение при наличии трудностей</vt:lpstr>
      <vt:lpstr>Успешная коммуникация</vt:lpstr>
      <vt:lpstr>Проблемы коммуникации</vt:lpstr>
      <vt:lpstr>Этические проблемы общения с пожилыми и инвалидами</vt:lpstr>
      <vt:lpstr>Симптомы депрессии в старческом возрасте</vt:lpstr>
      <vt:lpstr>Выученная беспомощность</vt:lpstr>
      <vt:lpstr>Психоэмоциональное состояние лица, нуждающегося в долговременном уходе </vt:lpstr>
      <vt:lpstr>Причины возникновения нестабильного поведения у пожилых людей и инвалидов </vt:lpstr>
      <vt:lpstr>Как стать другом своему подопечному</vt:lpstr>
      <vt:lpstr>Как выстроить доверительные отношения с подопечным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Вайсбек</dc:creator>
  <cp:lastModifiedBy>УМЦ</cp:lastModifiedBy>
  <cp:revision>268</cp:revision>
  <dcterms:created xsi:type="dcterms:W3CDTF">2022-02-02T06:57:51Z</dcterms:created>
  <dcterms:modified xsi:type="dcterms:W3CDTF">2024-07-09T10:50:15Z</dcterms:modified>
</cp:coreProperties>
</file>