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9" d="100"/>
          <a:sy n="79" d="100"/>
        </p:scale>
        <p:origin x="744" y="67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198513" y="656821"/>
            <a:ext cx="7817476" cy="2833353"/>
          </a:xfrm>
        </p:spPr>
        <p:txBody>
          <a:bodyPr anchor="b">
            <a:normAutofit/>
          </a:bodyPr>
          <a:lstStyle>
            <a:lvl1pPr algn="ctr">
              <a:defRPr sz="4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331075" y="4224269"/>
            <a:ext cx="8710411" cy="1561563"/>
          </a:xfrm>
        </p:spPr>
        <p:txBody>
          <a:bodyPr/>
          <a:lstStyle>
            <a:lvl1pPr marL="0" indent="0" algn="ctr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057623" y="193183"/>
            <a:ext cx="4919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>
                <a:latin typeface="Arial"/>
                <a:cs typeface="Arial"/>
              </a:rPr>
              <a:t>ГБУ «УМЦ </a:t>
            </a:r>
            <a:r>
              <a:rPr lang="ru-RU" sz="12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системы социальной защиты Оренбургской</a:t>
            </a:r>
            <a:r>
              <a:rPr lang="ru-RU" sz="12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12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области»</a:t>
            </a:r>
            <a:endParaRPr lang="ru-RU" sz="1200" b="0">
              <a:latin typeface="Arial"/>
              <a:cs typeface="Arial"/>
            </a:endParaRPr>
          </a:p>
        </p:txBody>
      </p:sp>
      <p:sp>
        <p:nvSpPr>
          <p:cNvPr id="9" name="Овал 8"/>
          <p:cNvSpPr/>
          <p:nvPr userDrawn="1"/>
        </p:nvSpPr>
        <p:spPr bwMode="auto">
          <a:xfrm>
            <a:off x="289998" y="202866"/>
            <a:ext cx="3818562" cy="340083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5"/>
          </a:fontRef>
        </p:style>
        <p:txBody>
          <a:bodyPr vert="horz" rtlCol="0" anchor="t" anchorCtr="0"/>
          <a:lstStyle>
            <a:defPPr>
              <a:defRPr lang="en-US"/>
            </a:defPPr>
            <a:lvl1pPr marL="0" algn="l" defTabSz="457200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>
                <a:ln w="0"/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Государственное бюджетное учреждение</a:t>
            </a:r>
            <a:endParaRPr/>
          </a:p>
          <a:p>
            <a:pPr algn="ctr">
              <a:defRPr/>
            </a:pPr>
            <a:r>
              <a:rPr lang="ru-RU" sz="1400" b="1">
                <a:ln w="0"/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«УЧЕБНО-МЕТОДИЧЕСКИЙ ЦЕНТР СИСТЕМЫ СОЦИАЛЬНОЙ ЗАЩИТЫ ОРЕНБУРГСКОЙ ОБЛАСТИ»</a:t>
            </a:r>
            <a:endParaRPr/>
          </a:p>
          <a:p>
            <a:pPr algn="ctr">
              <a:defRPr/>
            </a:pPr>
            <a:endParaRPr lang="ru-RU" sz="140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30309" y="2037670"/>
            <a:ext cx="2298289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782908" y="592428"/>
            <a:ext cx="8846713" cy="1094704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231819" y="273265"/>
            <a:ext cx="2298289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 userDrawn="1"/>
        </p:nvSpPr>
        <p:spPr bwMode="auto">
          <a:xfrm>
            <a:off x="7057623" y="193183"/>
            <a:ext cx="4919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>
                <a:latin typeface="Arial"/>
                <a:cs typeface="Arial"/>
              </a:rPr>
              <a:t>ГБУ «УМЦ </a:t>
            </a:r>
            <a:r>
              <a:rPr lang="ru-RU" sz="12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системы социальной защиты Оренбургской</a:t>
            </a:r>
            <a:r>
              <a:rPr lang="ru-RU" sz="12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12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области»</a:t>
            </a:r>
            <a:endParaRPr lang="ru-RU" sz="1200" b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767693" y="365125"/>
            <a:ext cx="8586106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231819" y="273265"/>
            <a:ext cx="1874567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 userDrawn="1"/>
        </p:nvSpPr>
        <p:spPr bwMode="auto">
          <a:xfrm>
            <a:off x="5200650" y="212271"/>
            <a:ext cx="593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>
                <a:latin typeface="Arial"/>
                <a:cs typeface="Arial"/>
              </a:rPr>
              <a:t>ГБУ «УМЦ </a:t>
            </a:r>
            <a:r>
              <a:rPr lang="ru-RU" sz="14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системы социальной защиты Оренбургской</a:t>
            </a:r>
            <a:r>
              <a:rPr lang="ru-RU" sz="14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1400" b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области»</a:t>
            </a:r>
            <a:endParaRPr lang="ru-RU"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B4C5F5-AF7A-4861-A040-90687EA068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88796F-FBC9-4CCC-8837-353D01EBCCC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662137" y="894945"/>
            <a:ext cx="7154419" cy="418289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  <a:t>,</a:t>
            </a: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  <a:t>                                              </a:t>
            </a: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  <a:t>Вопросы обеспечения безопасности сотрудников при надомном обслуживании населения</a:t>
            </a:r>
            <a:br>
              <a:rPr lang="ru-RU" sz="3600">
                <a:solidFill>
                  <a:schemeClr val="accent1">
                    <a:lumMod val="75000"/>
                  </a:schemeClr>
                </a:solidFill>
                <a:ea typeface="Calibri"/>
              </a:rPr>
            </a:br>
            <a:br>
              <a:rPr lang="ru-RU" sz="3600">
                <a:ea typeface="Calibri"/>
              </a:rPr>
            </a:br>
            <a:endParaRPr lang="ru-RU" sz="36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77196" y="6155265"/>
            <a:ext cx="8926397" cy="70273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800">
                <a:solidFill>
                  <a:schemeClr val="accent6">
                    <a:lumMod val="75000"/>
                  </a:schemeClr>
                </a:solidFill>
              </a:rPr>
              <a:t>Заведующий учебным центром Данилова Юлия Александровна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954611" y="1041400"/>
            <a:ext cx="6468789" cy="5135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48311" y="427839"/>
            <a:ext cx="5270522" cy="7801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1800">
                <a:ln w="0"/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>
                <a:ln w="0"/>
                <a:solidFill>
                  <a:schemeClr val="tx1"/>
                </a:solidFill>
                <a:ea typeface="Times New Roman"/>
              </a:rPr>
              <a:t>БЕЗОПАСНОСТЬ СОЦИАЛЬНОГО РАБОТНИКА</a:t>
            </a:r>
            <a:br>
              <a:rPr lang="ru-RU" sz="2200">
                <a:ln w="0"/>
                <a:solidFill>
                  <a:schemeClr val="tx1"/>
                </a:solidFill>
                <a:ea typeface="Calibri"/>
              </a:rPr>
            </a:br>
            <a:endParaRPr lang="ru-RU" sz="2200">
              <a:ln w="0"/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155971" y="1208015"/>
            <a:ext cx="9071994" cy="54025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>
                <a:latin typeface="Times New Roman"/>
                <a:ea typeface="Times New Roman"/>
              </a:rPr>
              <a:t>	</a:t>
            </a:r>
            <a:r>
              <a:rPr lang="ru-RU" sz="1800">
                <a:ln w="0"/>
                <a:solidFill>
                  <a:schemeClr val="tx1"/>
                </a:solidFill>
                <a:latin typeface="Times New Roman"/>
                <a:ea typeface="Times New Roman"/>
              </a:rPr>
              <a:t>Работник социальной сферы — это профессия, которая играет большую роль в современном обществе</a:t>
            </a:r>
            <a:endParaRPr/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Работник социальной сферы должен</a:t>
            </a:r>
            <a:endParaRPr/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проходить обязательный медицинский осмотр при поступлении на работу., </a:t>
            </a:r>
            <a:endParaRPr/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проходить вводный и первичный инструктаж на рабочем месте с оформлением в журналах и инструктаж по пожарной безопасности.</a:t>
            </a:r>
            <a:endParaRPr lang="ru-RU" sz="1800">
              <a:ln w="0"/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работе возможно воздействие на работника следующих опасных и вредных производственных факторов:</a:t>
            </a:r>
            <a:endParaRPr lang="ru-RU" sz="1800">
              <a:ln w="0"/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— опасность заражения при контакте с больными;</a:t>
            </a:r>
            <a:endParaRPr lang="ru-RU" sz="1800">
              <a:ln w="0"/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— повышенная нервно-физическая нагрузка, скелетно-мышечное напряжение;</a:t>
            </a:r>
            <a:endParaRPr lang="ru-RU" sz="1800">
              <a:ln w="0"/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— воздействие электрического тока, покусы животными;</a:t>
            </a:r>
            <a:endParaRPr lang="ru-RU" sz="1800">
              <a:ln w="0"/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— получение травм при недостаточной освещенности подъездов и лестничных клеток;</a:t>
            </a:r>
            <a:endParaRPr lang="ru-RU" sz="1800">
              <a:ln w="0"/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— возможность падения на скользких участках дорог и тротуаров.</a:t>
            </a:r>
            <a:endParaRPr lang="ru-RU" sz="1800">
              <a:ln w="0"/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79509" y="1669409"/>
            <a:ext cx="10939244" cy="477974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Основным профессиональным риском социального работника, исходя из специфики работы, является производственный травматизм.</a:t>
            </a:r>
            <a:endParaRPr lang="ru-RU" sz="180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Производственная травма</a:t>
            </a:r>
            <a:r>
              <a:rPr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это внезапное повреждение организма человека и потеря им трудоспособности, вызванные несчастным случаем на производстве.</a:t>
            </a:r>
            <a:endParaRPr lang="ru-RU" sz="180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Поскольку работа социального работника носит разъездной характер, существует вероятность получения травмы. Для снижения количества несчастных случаев важно</a:t>
            </a:r>
            <a:endParaRPr/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/>
              <a:buChar char="q"/>
              <a:defRPr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проводить комплекс профилактических мероприятий;</a:t>
            </a:r>
            <a:endParaRPr/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/>
              <a:buChar char="q"/>
              <a:defRPr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осуществлять мониторинг и анализ всех несчастных случаев с целью выявления причин травматизма;</a:t>
            </a:r>
            <a:endParaRPr/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/>
              <a:buChar char="q"/>
              <a:defRPr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организовать контроль за соблюдением норм и правил охраны труда, применением специальной одежды и обуви, а также средств индивидуальной защиты;</a:t>
            </a:r>
            <a:endParaRPr/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/>
              <a:buChar char="q"/>
              <a:defRPr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обеспечить адаптацию социального работника в производственной среде.</a:t>
            </a:r>
            <a:endParaRPr lang="ru-RU" sz="1800"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3196207" y="640278"/>
            <a:ext cx="6655353" cy="8402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indent="457200" algn="ctr">
              <a:defRPr/>
            </a:pPr>
            <a:br>
              <a:rPr lang="ru-RU" sz="1800" b="1">
                <a:latin typeface="Times New Roman"/>
                <a:ea typeface="Times New Roman"/>
              </a:rPr>
            </a:b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</a:rPr>
              <a:t>ПРОИЗВОДСТВЕННЫЙ ТРАВМАТИЗМ</a:t>
            </a:r>
            <a:br>
              <a:rPr lang="ru-RU" sz="1800" b="1">
                <a:latin typeface="Times New Roman"/>
                <a:ea typeface="Times New Roman"/>
              </a:rPr>
            </a:br>
            <a:endParaRPr lang="ru-RU" sz="1800"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772382" y="739302"/>
            <a:ext cx="8725712" cy="560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314285" y="524788"/>
            <a:ext cx="6862327" cy="10772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800" b="1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</a:rPr>
              <a:t>ПРОФЕССИОНАЛЬНЫЕ РИСКИ</a:t>
            </a:r>
            <a:endParaRPr/>
          </a:p>
          <a:p>
            <a:pPr algn="ctr">
              <a:defRPr/>
            </a:pPr>
            <a:endParaRPr lang="ru-RU" sz="2800" b="1">
              <a:ln w="0">
                <a:solidFill>
                  <a:schemeClr val="tx1"/>
                </a:solidFill>
              </a:ln>
              <a:solidFill>
                <a:srgbClr val="FF0000"/>
              </a:solidFill>
              <a:latin typeface="Arial"/>
              <a:ea typeface="Times New Roman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96999" y="1674673"/>
            <a:ext cx="453256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</a:rPr>
              <a:t>Любой работник, выполняя свою работу согласно должностной инструкции, может подвергнуться риску. Такие риски называются профессиональными, так как непосредственно связаны с трудовой деятельностью. </a:t>
            </a:r>
            <a:endParaRPr lang="ru-RU" sz="1800">
              <a:solidFill>
                <a:srgbClr val="00206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12815" y="3571045"/>
            <a:ext cx="6242109" cy="27621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Признаками такого негативного воздействия являются:</a:t>
            </a:r>
            <a:endParaRPr lang="ru-RU" sz="1800" b="1">
              <a:highlight>
                <a:srgbClr val="FFFFFF"/>
              </a:highlight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/>
              <a:buChar char="Ø"/>
              <a:defRPr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ощущение эмоционального истощения</a:t>
            </a:r>
            <a:endParaRPr lang="ru-RU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/>
              <a:buChar char="Ø"/>
              <a:defRPr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наличие враждебности по отношению к подопечным;</a:t>
            </a:r>
            <a:endParaRPr lang="ru-RU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/>
              <a:buChar char="Ø"/>
              <a:defRPr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наличие психосоматического заболевания;</a:t>
            </a:r>
            <a:endParaRPr lang="ru-RU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/>
              <a:buChar char="Ø"/>
              <a:defRPr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нарушение аппетита;</a:t>
            </a:r>
            <a:endParaRPr lang="ru-RU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/>
              <a:buChar char="Ø"/>
              <a:defRPr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негативная самооценка;</a:t>
            </a:r>
            <a:endParaRPr lang="ru-RU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/>
              <a:buChar char="Ø"/>
              <a:defRPr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</a:rPr>
              <a:t>возрастание агрессивности, чувства вины </a:t>
            </a:r>
            <a:endParaRPr lang="ru-RU" sz="1800">
              <a:solidFill>
                <a:srgbClr val="002060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28639" y="1823014"/>
            <a:ext cx="5050546" cy="3496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3875713" y="638535"/>
            <a:ext cx="5478011" cy="8402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indent="457200" algn="ctr">
              <a:defRPr/>
            </a:pPr>
            <a:br>
              <a:rPr lang="en-US" sz="1800" b="1">
                <a:latin typeface="Times New Roman"/>
                <a:ea typeface="Cambria"/>
                <a:cs typeface="Cambria"/>
              </a:rPr>
            </a:b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</a:rPr>
              <a:t>НЕРВНО-ПСИХОЛОГИЧЕСКИЕ</a:t>
            </a:r>
            <a:r>
              <a:rPr lang="ru-RU" sz="180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</a:rPr>
              <a:t>НАГРУЗКИ </a:t>
            </a:r>
            <a:br>
              <a:rPr lang="en-US" sz="1800" b="1">
                <a:latin typeface="Times New Roman"/>
                <a:ea typeface="Cambria"/>
                <a:cs typeface="Cambria"/>
              </a:rPr>
            </a:br>
            <a:endParaRPr lang="ru-RU" sz="1800">
              <a:latin typeface="Cambria"/>
              <a:ea typeface="Cambria"/>
              <a:cs typeface="Cambria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1731522" y="1587427"/>
            <a:ext cx="9945952" cy="472392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000" b="1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0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Для предотвращения стрессов нужно соблюдать следующие правила:</a:t>
            </a:r>
            <a:endParaRPr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везде и всегда быть готовым к возможным трудностям и помнить, что выход всегда есть, и не один, только нужно его искать;</a:t>
            </a:r>
            <a:endParaRPr lang="ru-RU" sz="200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стараться не попадать в ситуации, способствующие проявлению отрицательных черт характера, например, социальным работникам, склонным к страху, не следует в темное время суток без необходимости ходить по улицам, а работникам, склонным к агрессии, лучше избегать споров и т. д.;</a:t>
            </a:r>
            <a:endParaRPr lang="ru-RU"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не пытаться добиться своего любой ценой;</a:t>
            </a:r>
            <a:endParaRPr lang="ru-RU"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стараться анализировать и изучать все происходящее;</a:t>
            </a:r>
            <a:endParaRPr lang="ru-RU" sz="200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идеализировать людей, дела, идеи, окружающий мир и себя, чтобы не разочаровываться впоследствии;</a:t>
            </a:r>
            <a:endParaRPr lang="ru-RU" sz="200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бы ни произошло, думать не только о себе, но и о тех, кому сейчас нужна помощь.</a:t>
            </a:r>
            <a:endParaRPr lang="ru-RU" sz="2000"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 sz="1800">
              <a:latin typeface="Cambria"/>
              <a:ea typeface="Cambria"/>
              <a:cs typeface="Cambria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65217" y="521646"/>
            <a:ext cx="7120353" cy="63603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</a:rPr>
              <a:t>НЕБЛАГОПРИЯТНЫЕ КЛИМАТИЧЕСКИЕ УСЛОВИЯ </a:t>
            </a:r>
            <a:endParaRPr lang="ru-RU" sz="20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5258" y="1546697"/>
            <a:ext cx="5475230" cy="515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50488" y="1507483"/>
            <a:ext cx="6441512" cy="523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33889" y="534062"/>
            <a:ext cx="4551746" cy="1094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</a:rPr>
              <a:t>ПРЕСТУПНЫЕ НАПАДЕНИЯ 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799278" y="1854808"/>
            <a:ext cx="5387513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В случае нападения работник первым делом должен привлечь к себе внимание </a:t>
            </a:r>
            <a:endParaRPr lang="ru-RU" sz="2000"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Психологи говорят, что для привлечения внимания соседей лучше кричать: «Пожар!».</a:t>
            </a:r>
            <a:endParaRPr/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Если работник собирается зайти в подъезд и видит, что кто-то явно подозрительной внешности хочет зайти следом, то работник должен пройти мимо до ближайшего освещенного, более-менее безопасного места. </a:t>
            </a:r>
            <a:endParaRPr lang="ru-RU" sz="2000"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98077" y="1854808"/>
            <a:ext cx="538751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3735422" y="681037"/>
            <a:ext cx="5515672" cy="7395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НАПАДЕНИЯ ЖИВОТНЫХ</a:t>
            </a:r>
            <a:br>
              <a:rPr lang="ru-RU" sz="1800">
                <a:latin typeface="Calibri"/>
                <a:ea typeface="Calibri"/>
                <a:cs typeface="Times New Roman"/>
              </a:rPr>
            </a:br>
            <a:endParaRPr lang="ru-RU" sz="1800"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6889" y="1566152"/>
            <a:ext cx="5141067" cy="44360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65777" y="1566152"/>
            <a:ext cx="6138155" cy="4961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Широкоэкранный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Александр Вайсбек</dc:creator>
  <cp:keywords/>
  <dc:description/>
  <dc:identifier/>
  <dc:language/>
  <cp:lastModifiedBy>ГБУ УМЦ СИСТЕМЫ СОЦИАЛЬНОЙ ЗАЩИТЫ ОРЕНБУРГСКОЙ ОБЛАСТИ</cp:lastModifiedBy>
  <cp:revision>310</cp:revision>
  <dcterms:created xsi:type="dcterms:W3CDTF">2022-02-02T06:57:51Z</dcterms:created>
  <dcterms:modified xsi:type="dcterms:W3CDTF">2025-04-14T06:37:06Z</dcterms:modified>
  <cp:category/>
  <cp:contentStatus/>
  <cp:version/>
</cp:coreProperties>
</file>